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80" r:id="rId6"/>
    <p:sldId id="259" r:id="rId7"/>
    <p:sldId id="268" r:id="rId8"/>
    <p:sldId id="260" r:id="rId9"/>
    <p:sldId id="269" r:id="rId10"/>
    <p:sldId id="276" r:id="rId11"/>
    <p:sldId id="261" r:id="rId12"/>
    <p:sldId id="267" r:id="rId13"/>
    <p:sldId id="274" r:id="rId14"/>
    <p:sldId id="275" r:id="rId15"/>
    <p:sldId id="262" r:id="rId16"/>
    <p:sldId id="28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FF"/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85835" autoAdjust="0"/>
  </p:normalViewPr>
  <p:slideViewPr>
    <p:cSldViewPr>
      <p:cViewPr varScale="1">
        <p:scale>
          <a:sx n="104" d="100"/>
          <a:sy n="104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5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4A26B-A6A7-4972-B436-4D4386986ACC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0995B-5E0D-4C0C-8B06-1EAC3C0AFF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0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226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17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NSGA-III uses a niching procedure to replace the crowding distance.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An adaptive normalization method is used to construct a hyperplane</a:t>
            </a:r>
          </a:p>
          <a:p>
            <a:pPr lvl="1"/>
            <a:r>
              <a:rPr lang="en-US" altLang="zh-TW" dirty="0" smtClean="0"/>
              <a:t>A set of reference points are then produced on the hyperplane</a:t>
            </a:r>
          </a:p>
          <a:p>
            <a:pPr lvl="1"/>
            <a:r>
              <a:rPr lang="en-US" altLang="zh-TW" dirty="0" smtClean="0"/>
              <a:t>Each individual is associated with a reference point based on the perpendicular distance to the reference line passing the point</a:t>
            </a:r>
          </a:p>
          <a:p>
            <a:pPr lvl="1"/>
            <a:r>
              <a:rPr lang="en-US" altLang="zh-TW" dirty="0" smtClean="0"/>
              <a:t>The number of associated individuals of a reference point measures the density of the corresponding region</a:t>
            </a:r>
          </a:p>
          <a:p>
            <a:pPr lvl="1"/>
            <a:r>
              <a:rPr lang="en-US" altLang="zh-TW" dirty="0" smtClean="0"/>
              <a:t>By favoring individuals in low-density regions, NSGA-III can maintain a well-distributed population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600" dirty="0" smtClean="0"/>
              <a:t>The number of reference points increases very quickly as the number of objectives gets high</a:t>
            </a:r>
          </a:p>
          <a:p>
            <a:pPr lvl="1"/>
            <a:r>
              <a:rPr lang="en-US" altLang="zh-TW" sz="2600" dirty="0" smtClean="0"/>
              <a:t>uniformly-distributed reference points cannot guarantee uniformly-distributed solutions when the problem has an irregular Pareto front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err="1" smtClean="0"/>
              <a:t>VaEA</a:t>
            </a:r>
            <a:r>
              <a:rPr lang="en-US" altLang="zh-TW" sz="1200" dirty="0" smtClean="0"/>
              <a:t> was proposed as an optimizer based on the search directions of the population itself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dirty="0" smtClean="0"/>
          </a:p>
          <a:p>
            <a:r>
              <a:rPr lang="en-US" altLang="zh-TW" sz="1200" dirty="0" smtClean="0"/>
              <a:t>The maximum-vector-angle-first principle collects from uncollected individuals the one has the largest minimal angle from the collected individuals</a:t>
            </a:r>
          </a:p>
          <a:p>
            <a:r>
              <a:rPr lang="en-US" altLang="zh-TW" sz="1200" dirty="0" smtClean="0"/>
              <a:t>The worse-elimination principle replaces one collected individual by an uncollected individual if the angle between them is small and the uncollected individual has better convergence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995B-5E0D-4C0C-8B06-1EAC3C0AFF0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D792-C94E-446A-AA1F-0040BE6D2F2F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F63-E98D-4B70-B44D-7CFAC0198DBB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268-88FA-4133-90B6-0A7025B13A3C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7B2-B3F6-4237-8EE7-4B7E47646D9D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07504" y="6576714"/>
            <a:ext cx="68042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1050" dirty="0" smtClean="0"/>
              <a:t>The 11th International Conference on Genetic and Evolutionary Computing (ICGEC 2017), Kaohsiung, Taiwan, Nov. 6,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E309-C772-4B34-9860-F2848C67888E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C9F-E163-40D0-AC29-2055290C48F6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4F1B-2F35-47FC-AD78-8D80458B8460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36D1-0FAC-4AAA-9EFC-F36E9E41F1A1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095-DC0A-4B3D-9174-BAF128169062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470B-7C9E-477B-89F9-2A83C5B97CEC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CBB6-8EF6-431F-80EB-EA1A2C7246B4}" type="datetime1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B4DCDE-A12A-4F43-B829-BD4A6E1990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D5CAA3-C059-40A2-9A6B-1B7ADE392808}" type="datetime1">
              <a:rPr lang="zh-TW" altLang="en-US" smtClean="0"/>
              <a:t>2018/8/21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488832" cy="180020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chemeClr val="tx1"/>
                </a:solidFill>
              </a:rPr>
              <a:t>A Many-objective Evolutionary Algorithm with Reference Point-based and Vector Angle-based Selection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632848" cy="1152128"/>
          </a:xfrm>
        </p:spPr>
        <p:txBody>
          <a:bodyPr>
            <a:normAutofit/>
          </a:bodyPr>
          <a:lstStyle/>
          <a:p>
            <a:pPr algn="r"/>
            <a:r>
              <a:rPr lang="en-US" altLang="zh-TW" dirty="0" smtClean="0"/>
              <a:t>Chen-Yu Lee,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-Fong </a:t>
            </a:r>
            <a:r>
              <a:rPr lang="en-US" altLang="zh-TW" dirty="0" err="1" smtClean="0"/>
              <a:t>Yeh</a:t>
            </a:r>
            <a:r>
              <a:rPr lang="en-US" altLang="zh-TW" dirty="0" smtClean="0"/>
              <a:t>, and </a:t>
            </a:r>
            <a:r>
              <a:rPr lang="en-US" altLang="zh-TW" dirty="0" err="1" smtClean="0">
                <a:solidFill>
                  <a:srgbClr val="0070C0"/>
                </a:solidFill>
              </a:rPr>
              <a:t>Tsung-Che</a:t>
            </a:r>
            <a:r>
              <a:rPr lang="en-US" altLang="zh-TW" dirty="0" smtClean="0">
                <a:solidFill>
                  <a:srgbClr val="0070C0"/>
                </a:solidFill>
              </a:rPr>
              <a:t> Chiang</a:t>
            </a:r>
          </a:p>
          <a:p>
            <a:pPr algn="r"/>
            <a:r>
              <a:rPr lang="en-US" altLang="zh-TW" dirty="0" smtClean="0"/>
              <a:t>Department of Computer Science and Information Engineering</a:t>
            </a:r>
          </a:p>
          <a:p>
            <a:pPr algn="r"/>
            <a:r>
              <a:rPr lang="en-US" altLang="zh-TW" dirty="0" smtClean="0"/>
              <a:t>National Taiwan Normal University, Taiwan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51520" y="6544816"/>
            <a:ext cx="7920880" cy="313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1200" dirty="0" smtClean="0"/>
              <a:t>The 11th International Conference on Genetic and Evolutionary Computing (ICGEC 2017), Kaohsiung, Taiwan, Nov. 6, 2017</a:t>
            </a:r>
          </a:p>
        </p:txBody>
      </p:sp>
    </p:spTree>
    <p:extLst>
      <p:ext uri="{BB962C8B-B14F-4D97-AF65-F5344CB8AC3E}">
        <p14:creationId xmlns:p14="http://schemas.microsoft.com/office/powerpoint/2010/main" val="204139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Hybridization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515019" y="1903512"/>
            <a:ext cx="5713165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600" dirty="0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729936" y="1672312"/>
            <a:ext cx="122180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NSGA-III</a:t>
            </a:r>
            <a:endParaRPr lang="zh-TW" altLang="en-US" sz="2400" dirty="0"/>
          </a:p>
        </p:txBody>
      </p:sp>
      <p:sp>
        <p:nvSpPr>
          <p:cNvPr id="8" name="圓角矩形 7"/>
          <p:cNvSpPr/>
          <p:nvPr/>
        </p:nvSpPr>
        <p:spPr>
          <a:xfrm>
            <a:off x="519708" y="4706552"/>
            <a:ext cx="5708476" cy="15337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600" dirty="0">
              <a:solidFill>
                <a:schemeClr val="tx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964085" y="4475719"/>
            <a:ext cx="8150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/>
              <a:t>VaEA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65229" y="2115576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 smtClean="0"/>
              <a:t>?</a:t>
            </a:r>
            <a:endParaRPr lang="zh-TW" altLang="en-US" sz="6000" dirty="0"/>
          </a:p>
        </p:txBody>
      </p:sp>
      <p:sp>
        <p:nvSpPr>
          <p:cNvPr id="14" name="矩形 13"/>
          <p:cNvSpPr/>
          <p:nvPr/>
        </p:nvSpPr>
        <p:spPr>
          <a:xfrm>
            <a:off x="1060376" y="2023244"/>
            <a:ext cx="2985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How to select in a non-zero-member cluster (not randomly)</a:t>
            </a:r>
            <a:endParaRPr lang="en-US" altLang="zh-TW" sz="3600" dirty="0"/>
          </a:p>
        </p:txBody>
      </p:sp>
      <p:sp>
        <p:nvSpPr>
          <p:cNvPr id="15" name="矩形 14"/>
          <p:cNvSpPr/>
          <p:nvPr/>
        </p:nvSpPr>
        <p:spPr>
          <a:xfrm>
            <a:off x="1080158" y="4852706"/>
            <a:ext cx="2985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How to </a:t>
            </a:r>
            <a:r>
              <a:rPr lang="en-US" altLang="zh-TW" sz="2400" dirty="0" smtClean="0"/>
              <a:t>select the initial members for reference</a:t>
            </a:r>
            <a:endParaRPr lang="en-US" altLang="zh-TW" sz="3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1528" y="4918801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 smtClean="0"/>
              <a:t>?</a:t>
            </a:r>
            <a:endParaRPr lang="zh-TW" altLang="en-US" sz="6000" dirty="0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917" y="1000885"/>
            <a:ext cx="1204666" cy="1145305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5539490" y="351517"/>
            <a:ext cx="2473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chemeClr val="accent2">
                    <a:lumMod val="50000"/>
                  </a:schemeClr>
                </a:solidFill>
              </a:rPr>
              <a:t>NSGA-III + </a:t>
            </a:r>
            <a:r>
              <a:rPr lang="en-US" altLang="zh-TW" sz="2800" dirty="0" err="1" smtClean="0">
                <a:solidFill>
                  <a:schemeClr val="accent2">
                    <a:lumMod val="50000"/>
                  </a:schemeClr>
                </a:solidFill>
              </a:rPr>
              <a:t>VaEA</a:t>
            </a:r>
            <a:endParaRPr lang="zh-TW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3" name="直線單箭頭接點 22"/>
          <p:cNvCxnSpPr>
            <a:stCxn id="6" idx="2"/>
            <a:endCxn id="9" idx="0"/>
          </p:cNvCxnSpPr>
          <p:nvPr/>
        </p:nvCxnSpPr>
        <p:spPr>
          <a:xfrm flipH="1">
            <a:off x="3371601" y="3343672"/>
            <a:ext cx="1" cy="11320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179512" y="3405047"/>
            <a:ext cx="330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Let </a:t>
            </a:r>
            <a:r>
              <a:rPr lang="en-US" altLang="zh-TW" dirty="0" err="1" smtClean="0">
                <a:solidFill>
                  <a:schemeClr val="accent2">
                    <a:lumMod val="50000"/>
                  </a:schemeClr>
                </a:solidFill>
              </a:rPr>
              <a:t>VaEA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 help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(based on angle).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3580628" y="4151695"/>
            <a:ext cx="3195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Let NSGA-III help (based on RP).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4025027" y="1842137"/>
            <a:ext cx="1929830" cy="1461915"/>
            <a:chOff x="3708722" y="156899"/>
            <a:chExt cx="4735160" cy="3587054"/>
          </a:xfrm>
        </p:grpSpPr>
        <p:grpSp>
          <p:nvGrpSpPr>
            <p:cNvPr id="20" name="群組 19"/>
            <p:cNvGrpSpPr/>
            <p:nvPr/>
          </p:nvGrpSpPr>
          <p:grpSpPr>
            <a:xfrm>
              <a:off x="3708722" y="156899"/>
              <a:ext cx="4735160" cy="3587054"/>
              <a:chOff x="2071684" y="2073993"/>
              <a:chExt cx="4735160" cy="3587054"/>
            </a:xfrm>
          </p:grpSpPr>
          <p:cxnSp>
            <p:nvCxnSpPr>
              <p:cNvPr id="27" name="直線接點 26"/>
              <p:cNvCxnSpPr/>
              <p:nvPr/>
            </p:nvCxnSpPr>
            <p:spPr>
              <a:xfrm flipV="1">
                <a:off x="5358363" y="2073993"/>
                <a:ext cx="20223" cy="2519632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群組 27"/>
              <p:cNvGrpSpPr/>
              <p:nvPr/>
            </p:nvGrpSpPr>
            <p:grpSpPr>
              <a:xfrm>
                <a:off x="2071684" y="2196708"/>
                <a:ext cx="4735160" cy="3464339"/>
                <a:chOff x="2071684" y="2196708"/>
                <a:chExt cx="4735160" cy="3464339"/>
              </a:xfrm>
            </p:grpSpPr>
            <p:grpSp>
              <p:nvGrpSpPr>
                <p:cNvPr id="29" name="群組 28"/>
                <p:cNvGrpSpPr/>
                <p:nvPr/>
              </p:nvGrpSpPr>
              <p:grpSpPr>
                <a:xfrm>
                  <a:off x="2411760" y="2196708"/>
                  <a:ext cx="4320480" cy="3421635"/>
                  <a:chOff x="1907704" y="2636912"/>
                  <a:chExt cx="4320480" cy="3421635"/>
                </a:xfrm>
              </p:grpSpPr>
              <p:cxnSp>
                <p:nvCxnSpPr>
                  <p:cNvPr id="54" name="直線單箭頭接點 53"/>
                  <p:cNvCxnSpPr/>
                  <p:nvPr/>
                </p:nvCxnSpPr>
                <p:spPr>
                  <a:xfrm flipV="1">
                    <a:off x="4860032" y="2636912"/>
                    <a:ext cx="0" cy="2375747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單箭頭接點 54"/>
                  <p:cNvCxnSpPr/>
                  <p:nvPr/>
                </p:nvCxnSpPr>
                <p:spPr>
                  <a:xfrm>
                    <a:off x="4860032" y="5012659"/>
                    <a:ext cx="1368152" cy="104588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直線單箭頭接點 55"/>
                  <p:cNvCxnSpPr/>
                  <p:nvPr/>
                </p:nvCxnSpPr>
                <p:spPr>
                  <a:xfrm flipH="1">
                    <a:off x="1907704" y="5023243"/>
                    <a:ext cx="2952326" cy="299266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群組 29"/>
                <p:cNvGrpSpPr/>
                <p:nvPr/>
              </p:nvGrpSpPr>
              <p:grpSpPr>
                <a:xfrm>
                  <a:off x="2071684" y="2545549"/>
                  <a:ext cx="4735160" cy="3115498"/>
                  <a:chOff x="2071684" y="2545549"/>
                  <a:chExt cx="4735160" cy="3115498"/>
                </a:xfrm>
              </p:grpSpPr>
              <p:cxnSp>
                <p:nvCxnSpPr>
                  <p:cNvPr id="31" name="直線接點 30"/>
                  <p:cNvCxnSpPr/>
                  <p:nvPr/>
                </p:nvCxnSpPr>
                <p:spPr>
                  <a:xfrm flipH="1" flipV="1">
                    <a:off x="3131840" y="3756543"/>
                    <a:ext cx="2240260" cy="826497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接點 31"/>
                  <p:cNvCxnSpPr/>
                  <p:nvPr/>
                </p:nvCxnSpPr>
                <p:spPr>
                  <a:xfrm flipH="1" flipV="1">
                    <a:off x="4690059" y="4024604"/>
                    <a:ext cx="682042" cy="558437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接點 32"/>
                  <p:cNvCxnSpPr/>
                  <p:nvPr/>
                </p:nvCxnSpPr>
                <p:spPr>
                  <a:xfrm flipH="1" flipV="1">
                    <a:off x="4267200" y="2755917"/>
                    <a:ext cx="1104899" cy="1827123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直線接點 33"/>
                  <p:cNvCxnSpPr/>
                  <p:nvPr/>
                </p:nvCxnSpPr>
                <p:spPr>
                  <a:xfrm flipV="1">
                    <a:off x="5372099" y="2545549"/>
                    <a:ext cx="799428" cy="2037492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接點 34"/>
                  <p:cNvCxnSpPr/>
                  <p:nvPr/>
                </p:nvCxnSpPr>
                <p:spPr>
                  <a:xfrm flipV="1">
                    <a:off x="5372099" y="4386902"/>
                    <a:ext cx="1079810" cy="196140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線接點 35"/>
                  <p:cNvCxnSpPr/>
                  <p:nvPr/>
                </p:nvCxnSpPr>
                <p:spPr>
                  <a:xfrm>
                    <a:off x="5398323" y="4582864"/>
                    <a:ext cx="1408521" cy="1049146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線接點 36"/>
                  <p:cNvCxnSpPr/>
                  <p:nvPr/>
                </p:nvCxnSpPr>
                <p:spPr>
                  <a:xfrm flipH="1">
                    <a:off x="5357535" y="4583039"/>
                    <a:ext cx="14564" cy="1078008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直線接點 37"/>
                  <p:cNvCxnSpPr/>
                  <p:nvPr/>
                </p:nvCxnSpPr>
                <p:spPr>
                  <a:xfrm flipH="1">
                    <a:off x="3257409" y="4583039"/>
                    <a:ext cx="2114690" cy="826498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直線接點 38"/>
                  <p:cNvCxnSpPr/>
                  <p:nvPr/>
                </p:nvCxnSpPr>
                <p:spPr>
                  <a:xfrm flipH="1">
                    <a:off x="2071684" y="4582864"/>
                    <a:ext cx="3338825" cy="353286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" name="群組 39"/>
                  <p:cNvGrpSpPr/>
                  <p:nvPr/>
                </p:nvGrpSpPr>
                <p:grpSpPr>
                  <a:xfrm>
                    <a:off x="3635895" y="2993141"/>
                    <a:ext cx="2688702" cy="2312851"/>
                    <a:chOff x="3635895" y="2993141"/>
                    <a:chExt cx="2688702" cy="2312851"/>
                  </a:xfrm>
                </p:grpSpPr>
                <p:cxnSp>
                  <p:nvCxnSpPr>
                    <p:cNvPr id="51" name="直線接點 50"/>
                    <p:cNvCxnSpPr/>
                    <p:nvPr/>
                  </p:nvCxnSpPr>
                  <p:spPr>
                    <a:xfrm>
                      <a:off x="3635896" y="4756569"/>
                      <a:ext cx="2688701" cy="549423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直線接點 51"/>
                    <p:cNvCxnSpPr/>
                    <p:nvPr/>
                  </p:nvCxnSpPr>
                  <p:spPr>
                    <a:xfrm flipV="1">
                      <a:off x="3635895" y="2996952"/>
                      <a:ext cx="1728192" cy="1756811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直線接點 52"/>
                    <p:cNvCxnSpPr/>
                    <p:nvPr/>
                  </p:nvCxnSpPr>
                  <p:spPr>
                    <a:xfrm>
                      <a:off x="5364087" y="2993141"/>
                      <a:ext cx="960510" cy="2312851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" name="橢圓 40"/>
                  <p:cNvSpPr/>
                  <p:nvPr/>
                </p:nvSpPr>
                <p:spPr>
                  <a:xfrm>
                    <a:off x="3545894" y="4663763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2" name="橢圓 41"/>
                  <p:cNvSpPr/>
                  <p:nvPr/>
                </p:nvSpPr>
                <p:spPr>
                  <a:xfrm>
                    <a:off x="4409991" y="4829869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3" name="橢圓 42"/>
                  <p:cNvSpPr/>
                  <p:nvPr/>
                </p:nvSpPr>
                <p:spPr>
                  <a:xfrm>
                    <a:off x="5268887" y="5011867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4" name="橢圓 43"/>
                  <p:cNvSpPr/>
                  <p:nvPr/>
                </p:nvSpPr>
                <p:spPr>
                  <a:xfrm>
                    <a:off x="6192197" y="5192167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5" name="橢圓 44"/>
                  <p:cNvSpPr/>
                  <p:nvPr/>
                </p:nvSpPr>
                <p:spPr>
                  <a:xfrm>
                    <a:off x="4123899" y="4071275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6" name="橢圓 45"/>
                  <p:cNvSpPr/>
                  <p:nvPr/>
                </p:nvSpPr>
                <p:spPr>
                  <a:xfrm>
                    <a:off x="4995388" y="4226274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7" name="橢圓 46"/>
                  <p:cNvSpPr/>
                  <p:nvPr/>
                </p:nvSpPr>
                <p:spPr>
                  <a:xfrm>
                    <a:off x="5896359" y="4401063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8" name="橢圓 47"/>
                  <p:cNvSpPr/>
                  <p:nvPr/>
                </p:nvSpPr>
                <p:spPr>
                  <a:xfrm>
                    <a:off x="4691610" y="3521451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49" name="橢圓 48"/>
                  <p:cNvSpPr/>
                  <p:nvPr/>
                </p:nvSpPr>
                <p:spPr>
                  <a:xfrm>
                    <a:off x="5606486" y="3690872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  <p:sp>
                <p:nvSpPr>
                  <p:cNvPr id="50" name="橢圓 49"/>
                  <p:cNvSpPr/>
                  <p:nvPr/>
                </p:nvSpPr>
                <p:spPr>
                  <a:xfrm>
                    <a:off x="5282099" y="2918861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100"/>
                  </a:p>
                </p:txBody>
              </p:sp>
            </p:grpSp>
          </p:grpSp>
        </p:grpSp>
        <p:grpSp>
          <p:nvGrpSpPr>
            <p:cNvPr id="57" name="群組 56"/>
            <p:cNvGrpSpPr/>
            <p:nvPr/>
          </p:nvGrpSpPr>
          <p:grpSpPr>
            <a:xfrm>
              <a:off x="4253563" y="840405"/>
              <a:ext cx="4054639" cy="2785240"/>
              <a:chOff x="2703868" y="2990413"/>
              <a:chExt cx="4054639" cy="2785240"/>
            </a:xfrm>
          </p:grpSpPr>
          <p:grpSp>
            <p:nvGrpSpPr>
              <p:cNvPr id="58" name="群組 57"/>
              <p:cNvGrpSpPr/>
              <p:nvPr/>
            </p:nvGrpSpPr>
            <p:grpSpPr>
              <a:xfrm>
                <a:off x="2703868" y="2990413"/>
                <a:ext cx="4054639" cy="2785240"/>
                <a:chOff x="2703868" y="2990413"/>
                <a:chExt cx="4054639" cy="2785240"/>
              </a:xfrm>
            </p:grpSpPr>
            <p:sp>
              <p:nvSpPr>
                <p:cNvPr id="61" name="橢圓 60"/>
                <p:cNvSpPr/>
                <p:nvPr/>
              </p:nvSpPr>
              <p:spPr>
                <a:xfrm>
                  <a:off x="3881395" y="377987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2" name="橢圓 61"/>
                <p:cNvSpPr/>
                <p:nvPr/>
              </p:nvSpPr>
              <p:spPr>
                <a:xfrm>
                  <a:off x="4675488" y="4564443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3" name="橢圓 62"/>
                <p:cNvSpPr/>
                <p:nvPr/>
              </p:nvSpPr>
              <p:spPr>
                <a:xfrm>
                  <a:off x="6114693" y="4294293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4" name="橢圓 63"/>
                <p:cNvSpPr/>
                <p:nvPr/>
              </p:nvSpPr>
              <p:spPr>
                <a:xfrm>
                  <a:off x="6240272" y="338012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5" name="橢圓 64"/>
                <p:cNvSpPr/>
                <p:nvPr/>
              </p:nvSpPr>
              <p:spPr>
                <a:xfrm>
                  <a:off x="4812937" y="3151159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6" name="橢圓 65"/>
                <p:cNvSpPr/>
                <p:nvPr/>
              </p:nvSpPr>
              <p:spPr>
                <a:xfrm>
                  <a:off x="5611767" y="2990413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7" name="橢圓 66"/>
                <p:cNvSpPr/>
                <p:nvPr/>
              </p:nvSpPr>
              <p:spPr>
                <a:xfrm>
                  <a:off x="5633102" y="5595653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8" name="橢圓 67"/>
                <p:cNvSpPr/>
                <p:nvPr/>
              </p:nvSpPr>
              <p:spPr>
                <a:xfrm>
                  <a:off x="6578507" y="5211533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69" name="橢圓 68"/>
                <p:cNvSpPr/>
                <p:nvPr/>
              </p:nvSpPr>
              <p:spPr>
                <a:xfrm>
                  <a:off x="4251370" y="5398910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70" name="橢圓 69"/>
                <p:cNvSpPr/>
                <p:nvPr/>
              </p:nvSpPr>
              <p:spPr>
                <a:xfrm>
                  <a:off x="2703868" y="4762393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</p:grpSp>
          <p:sp>
            <p:nvSpPr>
              <p:cNvPr id="59" name="橢圓 58"/>
              <p:cNvSpPr/>
              <p:nvPr/>
            </p:nvSpPr>
            <p:spPr>
              <a:xfrm>
                <a:off x="3045272" y="5167445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60" name="橢圓 59"/>
              <p:cNvSpPr/>
              <p:nvPr/>
            </p:nvSpPr>
            <p:spPr>
              <a:xfrm>
                <a:off x="3180028" y="4675335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grpSp>
        <p:nvGrpSpPr>
          <p:cNvPr id="12" name="群組 11"/>
          <p:cNvGrpSpPr/>
          <p:nvPr/>
        </p:nvGrpSpPr>
        <p:grpSpPr>
          <a:xfrm>
            <a:off x="4202399" y="4789324"/>
            <a:ext cx="1701015" cy="1411223"/>
            <a:chOff x="4426532" y="3065534"/>
            <a:chExt cx="3290939" cy="2730280"/>
          </a:xfrm>
        </p:grpSpPr>
        <p:cxnSp>
          <p:nvCxnSpPr>
            <p:cNvPr id="74" name="直線接點 73"/>
            <p:cNvCxnSpPr/>
            <p:nvPr/>
          </p:nvCxnSpPr>
          <p:spPr>
            <a:xfrm flipV="1">
              <a:off x="4426533" y="3579082"/>
              <a:ext cx="882837" cy="2069878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flipV="1">
              <a:off x="4427828" y="3999089"/>
              <a:ext cx="1810766" cy="1679684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 flipV="1">
              <a:off x="4427828" y="3444627"/>
              <a:ext cx="609622" cy="2234145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群組 77"/>
            <p:cNvGrpSpPr/>
            <p:nvPr/>
          </p:nvGrpSpPr>
          <p:grpSpPr>
            <a:xfrm>
              <a:off x="4427829" y="3065534"/>
              <a:ext cx="3289642" cy="2613322"/>
              <a:chOff x="1259632" y="2924944"/>
              <a:chExt cx="2952328" cy="2232248"/>
            </a:xfrm>
          </p:grpSpPr>
          <p:cxnSp>
            <p:nvCxnSpPr>
              <p:cNvPr id="81" name="直線單箭頭接點 80"/>
              <p:cNvCxnSpPr/>
              <p:nvPr/>
            </p:nvCxnSpPr>
            <p:spPr>
              <a:xfrm>
                <a:off x="1259632" y="5157192"/>
                <a:ext cx="29523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2" name="直線單箭頭接點 81"/>
              <p:cNvCxnSpPr/>
              <p:nvPr/>
            </p:nvCxnSpPr>
            <p:spPr>
              <a:xfrm flipV="1">
                <a:off x="1259632" y="2924944"/>
                <a:ext cx="0" cy="2232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3" name="橢圓 82"/>
            <p:cNvSpPr/>
            <p:nvPr/>
          </p:nvSpPr>
          <p:spPr>
            <a:xfrm>
              <a:off x="4612345" y="4578865"/>
              <a:ext cx="198000" cy="198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sp>
          <p:nvSpPr>
            <p:cNvPr id="84" name="橢圓 83"/>
            <p:cNvSpPr/>
            <p:nvPr/>
          </p:nvSpPr>
          <p:spPr>
            <a:xfrm>
              <a:off x="4865037" y="4321903"/>
              <a:ext cx="198000" cy="198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sp>
          <p:nvSpPr>
            <p:cNvPr id="85" name="橢圓 84"/>
            <p:cNvSpPr/>
            <p:nvPr/>
          </p:nvSpPr>
          <p:spPr>
            <a:xfrm>
              <a:off x="5037450" y="4936961"/>
              <a:ext cx="198000" cy="198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sp>
          <p:nvSpPr>
            <p:cNvPr id="86" name="弧形 85"/>
            <p:cNvSpPr/>
            <p:nvPr/>
          </p:nvSpPr>
          <p:spPr>
            <a:xfrm>
              <a:off x="4704453" y="3914750"/>
              <a:ext cx="424390" cy="145447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cxnSp>
          <p:nvCxnSpPr>
            <p:cNvPr id="91" name="直線接點 90"/>
            <p:cNvCxnSpPr/>
            <p:nvPr/>
          </p:nvCxnSpPr>
          <p:spPr>
            <a:xfrm flipV="1">
              <a:off x="4427828" y="5266582"/>
              <a:ext cx="2647189" cy="412192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群組 91"/>
            <p:cNvGrpSpPr/>
            <p:nvPr/>
          </p:nvGrpSpPr>
          <p:grpSpPr>
            <a:xfrm>
              <a:off x="4426532" y="4639973"/>
              <a:ext cx="2647929" cy="1155841"/>
              <a:chOff x="3513060" y="4593382"/>
              <a:chExt cx="2647929" cy="1155841"/>
            </a:xfrm>
          </p:grpSpPr>
          <p:sp>
            <p:nvSpPr>
              <p:cNvPr id="93" name="弧形 92"/>
              <p:cNvSpPr/>
              <p:nvPr/>
            </p:nvSpPr>
            <p:spPr>
              <a:xfrm>
                <a:off x="5572614" y="5088370"/>
                <a:ext cx="148723" cy="388898"/>
              </a:xfrm>
              <a:prstGeom prst="arc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94" name="直線接點 93"/>
              <p:cNvCxnSpPr/>
              <p:nvPr/>
            </p:nvCxnSpPr>
            <p:spPr>
              <a:xfrm flipV="1">
                <a:off x="3552895" y="4939861"/>
                <a:ext cx="2608094" cy="689293"/>
              </a:xfrm>
              <a:prstGeom prst="line">
                <a:avLst/>
              </a:prstGeom>
              <a:ln w="127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接點 94"/>
              <p:cNvCxnSpPr/>
              <p:nvPr/>
            </p:nvCxnSpPr>
            <p:spPr>
              <a:xfrm flipV="1">
                <a:off x="3513060" y="4593382"/>
                <a:ext cx="2480669" cy="1035771"/>
              </a:xfrm>
              <a:prstGeom prst="line">
                <a:avLst/>
              </a:prstGeom>
              <a:ln w="127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橢圓 95"/>
              <p:cNvSpPr/>
              <p:nvPr/>
            </p:nvSpPr>
            <p:spPr>
              <a:xfrm>
                <a:off x="5030600" y="4854788"/>
                <a:ext cx="198000" cy="19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97" name="橢圓 96"/>
              <p:cNvSpPr/>
              <p:nvPr/>
            </p:nvSpPr>
            <p:spPr>
              <a:xfrm>
                <a:off x="5374613" y="5048647"/>
                <a:ext cx="198000" cy="198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98" name="弧形 97"/>
              <p:cNvSpPr/>
              <p:nvPr/>
            </p:nvSpPr>
            <p:spPr>
              <a:xfrm>
                <a:off x="5300110" y="4753442"/>
                <a:ext cx="659714" cy="995781"/>
              </a:xfrm>
              <a:prstGeom prst="arc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</p:grpSp>
        <p:sp>
          <p:nvSpPr>
            <p:cNvPr id="105" name="橢圓 104"/>
            <p:cNvSpPr/>
            <p:nvPr/>
          </p:nvSpPr>
          <p:spPr>
            <a:xfrm>
              <a:off x="5845072" y="5343576"/>
              <a:ext cx="198000" cy="198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10798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Experiments and Results</a:t>
            </a:r>
            <a:endParaRPr lang="zh-TW" altLang="en-US" sz="4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Benchmark functions</a:t>
            </a:r>
          </a:p>
          <a:p>
            <a:pPr lvl="1"/>
            <a:r>
              <a:rPr lang="en-US" altLang="zh-TW" sz="2600" dirty="0" smtClean="0"/>
              <a:t>The negative version of DTLZ1-4 [4][5]</a:t>
            </a:r>
          </a:p>
          <a:p>
            <a:pPr lvl="1"/>
            <a:r>
              <a:rPr lang="en-US" altLang="zh-TW" sz="2600" dirty="0" smtClean="0"/>
              <a:t>Number of objectives: 3, 5, 8, 10</a:t>
            </a:r>
          </a:p>
          <a:p>
            <a:r>
              <a:rPr lang="en-US" altLang="zh-TW" sz="2800" dirty="0" smtClean="0"/>
              <a:t>Tested algorithms</a:t>
            </a:r>
          </a:p>
          <a:p>
            <a:pPr lvl="1"/>
            <a:r>
              <a:rPr lang="en-US" altLang="zh-TW" sz="2600" dirty="0" smtClean="0"/>
              <a:t>NSGA-III</a:t>
            </a:r>
          </a:p>
          <a:p>
            <a:pPr lvl="1"/>
            <a:r>
              <a:rPr lang="en-US" altLang="zh-TW" sz="2600" dirty="0" err="1" smtClean="0"/>
              <a:t>VaEA</a:t>
            </a:r>
            <a:endParaRPr lang="en-US" altLang="zh-TW" sz="2600" dirty="0" smtClean="0"/>
          </a:p>
          <a:p>
            <a:pPr lvl="1"/>
            <a:r>
              <a:rPr lang="en-US" altLang="zh-TW" sz="2600" dirty="0" smtClean="0"/>
              <a:t>Improved NSGA-III (I-NSGA-III)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337592" y="5648960"/>
            <a:ext cx="7859216" cy="75184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100" dirty="0" smtClean="0">
                <a:solidFill>
                  <a:schemeClr val="tx1"/>
                </a:solidFill>
              </a:rPr>
              <a:t>[4] H</a:t>
            </a:r>
            <a:r>
              <a:rPr lang="en-US" altLang="zh-TW" sz="1100" dirty="0">
                <a:solidFill>
                  <a:schemeClr val="tx1"/>
                </a:solidFill>
              </a:rPr>
              <a:t>. </a:t>
            </a:r>
            <a:r>
              <a:rPr lang="en-US" altLang="zh-TW" sz="1100" dirty="0" err="1">
                <a:solidFill>
                  <a:schemeClr val="tx1"/>
                </a:solidFill>
              </a:rPr>
              <a:t>Ishibuchi</a:t>
            </a:r>
            <a:r>
              <a:rPr lang="en-US" altLang="zh-TW" sz="1100" dirty="0">
                <a:solidFill>
                  <a:schemeClr val="tx1"/>
                </a:solidFill>
              </a:rPr>
              <a:t>, Y. </a:t>
            </a:r>
            <a:r>
              <a:rPr lang="en-US" altLang="zh-TW" sz="1100" dirty="0" err="1">
                <a:solidFill>
                  <a:schemeClr val="tx1"/>
                </a:solidFill>
              </a:rPr>
              <a:t>Setoguchi</a:t>
            </a:r>
            <a:r>
              <a:rPr lang="en-US" altLang="zh-TW" sz="1100" dirty="0">
                <a:solidFill>
                  <a:schemeClr val="tx1"/>
                </a:solidFill>
              </a:rPr>
              <a:t>, H. Masuda, and Y. </a:t>
            </a:r>
            <a:r>
              <a:rPr lang="en-US" altLang="zh-TW" sz="1100" dirty="0" err="1">
                <a:solidFill>
                  <a:schemeClr val="tx1"/>
                </a:solidFill>
              </a:rPr>
              <a:t>Nojima</a:t>
            </a:r>
            <a:r>
              <a:rPr lang="en-US" altLang="zh-TW" sz="1100" dirty="0">
                <a:solidFill>
                  <a:schemeClr val="tx1"/>
                </a:solidFill>
              </a:rPr>
              <a:t>, “Performance of decomposition-based many-objective algorithms strongly depends on </a:t>
            </a:r>
            <a:r>
              <a:rPr lang="en-US" altLang="zh-TW" sz="1100" dirty="0" err="1">
                <a:solidFill>
                  <a:schemeClr val="tx1"/>
                </a:solidFill>
              </a:rPr>
              <a:t>pareto</a:t>
            </a:r>
            <a:r>
              <a:rPr lang="en-US" altLang="zh-TW" sz="1100" dirty="0">
                <a:solidFill>
                  <a:schemeClr val="tx1"/>
                </a:solidFill>
              </a:rPr>
              <a:t> front shapes,” </a:t>
            </a:r>
            <a:r>
              <a:rPr lang="en-US" altLang="zh-TW" sz="1100" i="1" dirty="0">
                <a:solidFill>
                  <a:schemeClr val="tx1"/>
                </a:solidFill>
              </a:rPr>
              <a:t>IEEE Transactions on Evolutionary Computation</a:t>
            </a:r>
            <a:r>
              <a:rPr lang="en-US" altLang="zh-TW" sz="1100" dirty="0">
                <a:solidFill>
                  <a:schemeClr val="tx1"/>
                </a:solidFill>
              </a:rPr>
              <a:t>, vol. 21, no. 2, pp. 169–190, Apr. 2017</a:t>
            </a:r>
            <a:r>
              <a:rPr lang="en-US" altLang="zh-TW" sz="1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zh-TW" sz="1100" dirty="0" smtClean="0">
                <a:solidFill>
                  <a:schemeClr val="tx1"/>
                </a:solidFill>
              </a:rPr>
              <a:t>[5] K. Deb, L. Thiele, M. 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Laumanns</a:t>
            </a:r>
            <a:r>
              <a:rPr lang="en-US" altLang="zh-TW" sz="1100" dirty="0" smtClean="0">
                <a:solidFill>
                  <a:schemeClr val="tx1"/>
                </a:solidFill>
              </a:rPr>
              <a:t>, and E. 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Zitzler</a:t>
            </a:r>
            <a:r>
              <a:rPr lang="en-US" altLang="zh-TW" sz="1100" dirty="0" smtClean="0">
                <a:solidFill>
                  <a:schemeClr val="tx1"/>
                </a:solidFill>
              </a:rPr>
              <a:t>, “Scalable test problems for evolutionary multi-objective optimization,” in Evolutionary 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Multiobjective</a:t>
            </a:r>
            <a:r>
              <a:rPr lang="en-US" altLang="zh-TW" sz="1100" dirty="0" smtClean="0">
                <a:solidFill>
                  <a:schemeClr val="tx1"/>
                </a:solidFill>
              </a:rPr>
              <a:t> Optimization, A. Abraham, L. Jain, and R. Goldberg, Eds. London, U.K.: Springer-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Verlag</a:t>
            </a:r>
            <a:r>
              <a:rPr lang="en-US" altLang="zh-TW" sz="1100" dirty="0" smtClean="0">
                <a:solidFill>
                  <a:schemeClr val="tx1"/>
                </a:solidFill>
              </a:rPr>
              <a:t>, 2005, pp. 105–145.</a:t>
            </a:r>
          </a:p>
        </p:txBody>
      </p:sp>
    </p:spTree>
    <p:extLst>
      <p:ext uri="{BB962C8B-B14F-4D97-AF65-F5344CB8AC3E}">
        <p14:creationId xmlns:p14="http://schemas.microsoft.com/office/powerpoint/2010/main" val="7188568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Experiments and Results</a:t>
            </a:r>
            <a:endParaRPr lang="zh-TW" altLang="en-US" sz="4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 smtClean="0"/>
              <a:t>Performance measure: </a:t>
            </a:r>
            <a:r>
              <a:rPr lang="en-US" altLang="zh-TW" sz="2600" dirty="0" smtClean="0"/>
              <a:t>Inverted generational distance (IGD)</a:t>
            </a:r>
          </a:p>
          <a:p>
            <a:endParaRPr lang="en-US" altLang="zh-TW" sz="2600" dirty="0"/>
          </a:p>
          <a:p>
            <a:endParaRPr lang="en-US" altLang="zh-TW" sz="2600" dirty="0" smtClean="0"/>
          </a:p>
          <a:p>
            <a:endParaRPr lang="en-US" altLang="zh-TW" sz="2600" dirty="0"/>
          </a:p>
          <a:p>
            <a:endParaRPr lang="en-US" altLang="zh-TW" sz="2600" dirty="0" smtClean="0"/>
          </a:p>
          <a:p>
            <a:r>
              <a:rPr lang="en-US" altLang="zh-TW" sz="2800" dirty="0"/>
              <a:t>Parameter setting is t</a:t>
            </a:r>
            <a:r>
              <a:rPr lang="en-US" altLang="zh-TW" sz="2600" dirty="0"/>
              <a:t>he same as NSGA-III and </a:t>
            </a:r>
            <a:r>
              <a:rPr lang="en-US" altLang="zh-TW" sz="2600" dirty="0" err="1"/>
              <a:t>VaEA</a:t>
            </a:r>
            <a:r>
              <a:rPr lang="en-US" altLang="zh-TW" sz="2600" dirty="0"/>
              <a:t>.</a:t>
            </a:r>
          </a:p>
          <a:p>
            <a:pPr lvl="1"/>
            <a:r>
              <a:rPr lang="en-US" altLang="zh-TW" sz="2600" dirty="0"/>
              <a:t>The population size and generation number depend on the DTLZ function and objective number.</a:t>
            </a:r>
          </a:p>
          <a:p>
            <a:pPr lvl="1"/>
            <a:r>
              <a:rPr lang="en-US" altLang="zh-TW" sz="2600" dirty="0"/>
              <a:t>20 independent runs</a:t>
            </a:r>
          </a:p>
          <a:p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39" y="2852936"/>
            <a:ext cx="3240361" cy="79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群組 71"/>
          <p:cNvGrpSpPr/>
          <p:nvPr/>
        </p:nvGrpSpPr>
        <p:grpSpPr>
          <a:xfrm>
            <a:off x="4416494" y="2053790"/>
            <a:ext cx="3088735" cy="2075181"/>
            <a:chOff x="4912187" y="4148385"/>
            <a:chExt cx="3398077" cy="2283014"/>
          </a:xfrm>
        </p:grpSpPr>
        <p:grpSp>
          <p:nvGrpSpPr>
            <p:cNvPr id="33" name="群組 32"/>
            <p:cNvGrpSpPr/>
            <p:nvPr/>
          </p:nvGrpSpPr>
          <p:grpSpPr>
            <a:xfrm>
              <a:off x="4912187" y="4148385"/>
              <a:ext cx="3233093" cy="2283014"/>
              <a:chOff x="4380427" y="265008"/>
              <a:chExt cx="4208169" cy="2831505"/>
            </a:xfrm>
          </p:grpSpPr>
          <p:grpSp>
            <p:nvGrpSpPr>
              <p:cNvPr id="34" name="群組 33"/>
              <p:cNvGrpSpPr/>
              <p:nvPr/>
            </p:nvGrpSpPr>
            <p:grpSpPr>
              <a:xfrm>
                <a:off x="4380427" y="265008"/>
                <a:ext cx="4208169" cy="2831505"/>
                <a:chOff x="565846" y="2862842"/>
                <a:chExt cx="4143290" cy="2949804"/>
              </a:xfrm>
            </p:grpSpPr>
            <p:grpSp>
              <p:nvGrpSpPr>
                <p:cNvPr id="51" name="群組 50"/>
                <p:cNvGrpSpPr/>
                <p:nvPr/>
              </p:nvGrpSpPr>
              <p:grpSpPr>
                <a:xfrm>
                  <a:off x="1043608" y="3039000"/>
                  <a:ext cx="3096344" cy="2596492"/>
                  <a:chOff x="1259632" y="2924944"/>
                  <a:chExt cx="2952328" cy="2232248"/>
                </a:xfrm>
              </p:grpSpPr>
              <p:cxnSp>
                <p:nvCxnSpPr>
                  <p:cNvPr id="54" name="直線單箭頭接點 53"/>
                  <p:cNvCxnSpPr/>
                  <p:nvPr/>
                </p:nvCxnSpPr>
                <p:spPr>
                  <a:xfrm>
                    <a:off x="1259632" y="5157192"/>
                    <a:ext cx="2952328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單箭頭接點 54"/>
                  <p:cNvCxnSpPr/>
                  <p:nvPr/>
                </p:nvCxnSpPr>
                <p:spPr>
                  <a:xfrm flipV="1">
                    <a:off x="1259632" y="2924944"/>
                    <a:ext cx="0" cy="223224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2" name="文字方塊 51"/>
                <p:cNvSpPr txBox="1"/>
                <p:nvPr/>
              </p:nvSpPr>
              <p:spPr>
                <a:xfrm>
                  <a:off x="4231374" y="5287652"/>
                  <a:ext cx="477762" cy="524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i="1" dirty="0" smtClean="0">
                      <a:solidFill>
                        <a:schemeClr val="accent4"/>
                      </a:solidFill>
                    </a:rPr>
                    <a:t>f</a:t>
                  </a:r>
                  <a:r>
                    <a:rPr lang="en-US" altLang="zh-TW" baseline="-25000" dirty="0" smtClean="0">
                      <a:solidFill>
                        <a:schemeClr val="accent4"/>
                      </a:solidFill>
                    </a:rPr>
                    <a:t>1</a:t>
                  </a:r>
                  <a:endParaRPr lang="zh-TW" altLang="en-US" baseline="-250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53" name="文字方塊 52"/>
                <p:cNvSpPr txBox="1"/>
                <p:nvPr/>
              </p:nvSpPr>
              <p:spPr>
                <a:xfrm>
                  <a:off x="565846" y="2862842"/>
                  <a:ext cx="477762" cy="524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i="1" dirty="0" smtClean="0">
                      <a:solidFill>
                        <a:schemeClr val="accent4"/>
                      </a:solidFill>
                    </a:rPr>
                    <a:t>f</a:t>
                  </a:r>
                  <a:r>
                    <a:rPr lang="en-US" altLang="zh-TW" baseline="-25000" dirty="0" smtClean="0">
                      <a:solidFill>
                        <a:schemeClr val="accent4"/>
                      </a:solidFill>
                    </a:rPr>
                    <a:t>2</a:t>
                  </a:r>
                  <a:endParaRPr lang="zh-TW" altLang="en-US" baseline="-25000" dirty="0">
                    <a:solidFill>
                      <a:schemeClr val="accent4"/>
                    </a:solidFill>
                  </a:endParaRPr>
                </a:p>
              </p:txBody>
            </p:sp>
          </p:grpSp>
          <p:sp>
            <p:nvSpPr>
              <p:cNvPr id="35" name="橢圓 34"/>
              <p:cNvSpPr/>
              <p:nvPr/>
            </p:nvSpPr>
            <p:spPr>
              <a:xfrm>
                <a:off x="5019906" y="1878459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36" name="橢圓 35"/>
              <p:cNvSpPr/>
              <p:nvPr/>
            </p:nvSpPr>
            <p:spPr>
              <a:xfrm>
                <a:off x="5362480" y="2220313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37" name="橢圓 36"/>
              <p:cNvSpPr/>
              <p:nvPr/>
            </p:nvSpPr>
            <p:spPr>
              <a:xfrm>
                <a:off x="6224564" y="2664544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38" name="橢圓 37"/>
              <p:cNvSpPr/>
              <p:nvPr/>
            </p:nvSpPr>
            <p:spPr>
              <a:xfrm>
                <a:off x="5792562" y="2465376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39" name="橢圓 38"/>
              <p:cNvSpPr/>
              <p:nvPr/>
            </p:nvSpPr>
            <p:spPr>
              <a:xfrm>
                <a:off x="5182481" y="141388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40" name="橢圓 39"/>
              <p:cNvSpPr/>
              <p:nvPr/>
            </p:nvSpPr>
            <p:spPr>
              <a:xfrm>
                <a:off x="5542480" y="173502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5868226" y="1990017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49" name="橢圓 48"/>
              <p:cNvSpPr/>
              <p:nvPr/>
            </p:nvSpPr>
            <p:spPr>
              <a:xfrm>
                <a:off x="6596582" y="576232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50" name="文字方塊 49"/>
              <p:cNvSpPr txBox="1"/>
              <p:nvPr/>
            </p:nvSpPr>
            <p:spPr>
              <a:xfrm>
                <a:off x="6762931" y="441404"/>
                <a:ext cx="1706782" cy="461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Pareto front</a:t>
                </a:r>
                <a:endParaRPr lang="zh-TW" altLang="en-US" sz="1600" dirty="0"/>
              </a:p>
            </p:txBody>
          </p:sp>
        </p:grpSp>
        <p:sp>
          <p:nvSpPr>
            <p:cNvPr id="56" name="橢圓 55"/>
            <p:cNvSpPr/>
            <p:nvPr/>
          </p:nvSpPr>
          <p:spPr>
            <a:xfrm>
              <a:off x="6614836" y="4677931"/>
              <a:ext cx="138292" cy="1451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6736500" y="4542376"/>
              <a:ext cx="1573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Approximation</a:t>
              </a:r>
              <a:endParaRPr lang="zh-TW" altLang="en-US" sz="1600" dirty="0"/>
            </a:p>
          </p:txBody>
        </p:sp>
        <p:cxnSp>
          <p:nvCxnSpPr>
            <p:cNvPr id="3" name="直線單箭頭接點 2"/>
            <p:cNvCxnSpPr>
              <a:stCxn id="35" idx="7"/>
              <a:endCxn id="39" idx="4"/>
            </p:cNvCxnSpPr>
            <p:nvPr/>
          </p:nvCxnSpPr>
          <p:spPr>
            <a:xfrm flipV="1">
              <a:off x="5521533" y="5219844"/>
              <a:ext cx="76010" cy="250705"/>
            </a:xfrm>
            <a:prstGeom prst="straightConnector1">
              <a:avLst/>
            </a:prstGeom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36" idx="7"/>
              <a:endCxn id="40" idx="4"/>
            </p:cNvCxnSpPr>
            <p:nvPr/>
          </p:nvCxnSpPr>
          <p:spPr>
            <a:xfrm flipV="1">
              <a:off x="5784729" y="5478774"/>
              <a:ext cx="89398" cy="267408"/>
            </a:xfrm>
            <a:prstGeom prst="straightConnector1">
              <a:avLst/>
            </a:prstGeom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>
              <a:stCxn id="38" idx="0"/>
              <a:endCxn id="41" idx="4"/>
            </p:cNvCxnSpPr>
            <p:nvPr/>
          </p:nvCxnSpPr>
          <p:spPr>
            <a:xfrm flipV="1">
              <a:off x="6066262" y="5684375"/>
              <a:ext cx="58132" cy="238145"/>
            </a:xfrm>
            <a:prstGeom prst="straightConnector1">
              <a:avLst/>
            </a:prstGeom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單箭頭接點 68"/>
            <p:cNvCxnSpPr>
              <a:stCxn id="37" idx="0"/>
              <a:endCxn id="41" idx="5"/>
            </p:cNvCxnSpPr>
            <p:nvPr/>
          </p:nvCxnSpPr>
          <p:spPr>
            <a:xfrm flipH="1" flipV="1">
              <a:off x="6173288" y="5663121"/>
              <a:ext cx="224877" cy="419986"/>
            </a:xfrm>
            <a:prstGeom prst="straightConnector1">
              <a:avLst/>
            </a:prstGeom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61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Experiments and Results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463254" y="1535898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>
                <a:solidFill>
                  <a:schemeClr val="tx1"/>
                </a:solidFill>
              </a:rPr>
              <a:t>P</a:t>
            </a:r>
            <a:r>
              <a:rPr lang="en-US" altLang="zh-TW" dirty="0" smtClean="0">
                <a:solidFill>
                  <a:schemeClr val="tx1"/>
                </a:solidFill>
              </a:rPr>
              <a:t>lot </a:t>
            </a:r>
            <a:r>
              <a:rPr lang="en-US" altLang="zh-TW" dirty="0">
                <a:solidFill>
                  <a:schemeClr val="tx1"/>
                </a:solidFill>
              </a:rPr>
              <a:t>of obtained solutions in one run for DTLZ2</a:t>
            </a:r>
            <a:r>
              <a:rPr lang="en-US" altLang="zh-TW" baseline="30000" dirty="0">
                <a:solidFill>
                  <a:schemeClr val="tx1"/>
                </a:solidFill>
              </a:rPr>
              <a:t>-1</a:t>
            </a:r>
            <a:r>
              <a:rPr lang="en-US" altLang="zh-TW" dirty="0">
                <a:solidFill>
                  <a:schemeClr val="tx1"/>
                </a:solidFill>
              </a:rPr>
              <a:t> with </a:t>
            </a:r>
            <a:r>
              <a:rPr lang="en-US" altLang="zh-TW" i="1" dirty="0">
                <a:solidFill>
                  <a:schemeClr val="tx1"/>
                </a:solidFill>
              </a:rPr>
              <a:t>M</a:t>
            </a:r>
            <a:r>
              <a:rPr lang="en-US" altLang="zh-TW" dirty="0">
                <a:solidFill>
                  <a:schemeClr val="tx1"/>
                </a:solidFill>
              </a:rPr>
              <a:t> = 3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pic>
        <p:nvPicPr>
          <p:cNvPr id="15" name="內容版面配置區 1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5076" b="5857"/>
          <a:stretch/>
        </p:blipFill>
        <p:spPr>
          <a:xfrm>
            <a:off x="309069" y="2086206"/>
            <a:ext cx="3721521" cy="2206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4"/>
          <a:srcRect t="17579" b="8238"/>
          <a:stretch/>
        </p:blipFill>
        <p:spPr>
          <a:xfrm>
            <a:off x="4381604" y="2085106"/>
            <a:ext cx="3934812" cy="2189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圖片 16"/>
          <p:cNvPicPr>
            <a:picLocks noChangeAspect="1"/>
          </p:cNvPicPr>
          <p:nvPr/>
        </p:nvPicPr>
        <p:blipFill rotWithShape="1">
          <a:blip r:embed="rId5"/>
          <a:srcRect t="15916" b="9363"/>
          <a:stretch/>
        </p:blipFill>
        <p:spPr>
          <a:xfrm>
            <a:off x="2441219" y="4357827"/>
            <a:ext cx="3907791" cy="2189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副標題 2"/>
          <p:cNvSpPr txBox="1">
            <a:spLocks/>
          </p:cNvSpPr>
          <p:nvPr/>
        </p:nvSpPr>
        <p:spPr>
          <a:xfrm>
            <a:off x="179512" y="3933057"/>
            <a:ext cx="1296144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 smtClean="0">
                <a:solidFill>
                  <a:srgbClr val="3333FF"/>
                </a:solidFill>
              </a:rPr>
              <a:t>NSGA-III</a:t>
            </a: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4267200" y="3893713"/>
            <a:ext cx="1296144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 err="1" smtClean="0">
                <a:solidFill>
                  <a:srgbClr val="3333FF"/>
                </a:solidFill>
              </a:rPr>
              <a:t>VaEA</a:t>
            </a:r>
            <a:endParaRPr lang="en-US" altLang="zh-TW" sz="1600" dirty="0" smtClean="0">
              <a:solidFill>
                <a:srgbClr val="3333FF"/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2469463" y="6165304"/>
            <a:ext cx="985877" cy="233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dirty="0" smtClean="0">
                <a:solidFill>
                  <a:srgbClr val="3333FF"/>
                </a:solidFill>
              </a:rPr>
              <a:t>I-NSGA-III</a:t>
            </a:r>
          </a:p>
        </p:txBody>
      </p:sp>
    </p:spTree>
    <p:extLst>
      <p:ext uri="{BB962C8B-B14F-4D97-AF65-F5344CB8AC3E}">
        <p14:creationId xmlns:p14="http://schemas.microsoft.com/office/powerpoint/2010/main" val="26917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Experiments and Results</a:t>
            </a:r>
            <a:endParaRPr lang="zh-TW" altLang="en-US" sz="4400" dirty="0"/>
          </a:p>
        </p:txBody>
      </p:sp>
      <p:pic>
        <p:nvPicPr>
          <p:cNvPr id="2" name="內容版面配置區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59152"/>
            <a:ext cx="3096344" cy="232225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467544" y="1517952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>
                <a:solidFill>
                  <a:schemeClr val="tx1"/>
                </a:solidFill>
              </a:rPr>
              <a:t>Value path plot of obtained solutions in one run for DTLZ2</a:t>
            </a:r>
            <a:r>
              <a:rPr lang="en-US" altLang="zh-TW" baseline="30000" dirty="0">
                <a:solidFill>
                  <a:schemeClr val="tx1"/>
                </a:solidFill>
              </a:rPr>
              <a:t>-1</a:t>
            </a:r>
            <a:r>
              <a:rPr lang="en-US" altLang="zh-TW" dirty="0">
                <a:solidFill>
                  <a:schemeClr val="tx1"/>
                </a:solidFill>
              </a:rPr>
              <a:t> with </a:t>
            </a:r>
            <a:r>
              <a:rPr lang="en-US" altLang="zh-TW" i="1" dirty="0">
                <a:solidFill>
                  <a:schemeClr val="tx1"/>
                </a:solidFill>
              </a:rPr>
              <a:t>M</a:t>
            </a:r>
            <a:r>
              <a:rPr lang="en-US" altLang="zh-TW" dirty="0">
                <a:solidFill>
                  <a:schemeClr val="tx1"/>
                </a:solidFill>
              </a:rPr>
              <a:t> = 10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0000"/>
            <a:ext cx="3096344" cy="232225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64" y="4266145"/>
            <a:ext cx="3027567" cy="2270675"/>
          </a:xfrm>
          <a:prstGeom prst="rect">
            <a:avLst/>
          </a:prstGeom>
        </p:spPr>
      </p:pic>
      <p:sp>
        <p:nvSpPr>
          <p:cNvPr id="10" name="副標題 2"/>
          <p:cNvSpPr txBox="1">
            <a:spLocks/>
          </p:cNvSpPr>
          <p:nvPr/>
        </p:nvSpPr>
        <p:spPr>
          <a:xfrm>
            <a:off x="3156671" y="3624456"/>
            <a:ext cx="1178686" cy="2880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>
                <a:solidFill>
                  <a:srgbClr val="3333FF"/>
                </a:solidFill>
              </a:rPr>
              <a:t>NSGA-III</a:t>
            </a: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7533008" y="3768472"/>
            <a:ext cx="998780" cy="2880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err="1" smtClean="0">
                <a:solidFill>
                  <a:srgbClr val="3333FF"/>
                </a:solidFill>
              </a:rPr>
              <a:t>VaEA</a:t>
            </a:r>
            <a:endParaRPr lang="en-US" altLang="zh-TW" dirty="0" smtClean="0">
              <a:solidFill>
                <a:srgbClr val="3333FF"/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5796136" y="6021288"/>
            <a:ext cx="17241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solidFill>
                  <a:srgbClr val="3333FF"/>
                </a:solidFill>
              </a:rPr>
              <a:t>I-NSGA-III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174050" y="4266145"/>
            <a:ext cx="1286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objective number</a:t>
            </a:r>
            <a:endParaRPr lang="zh-TW" altLang="en-US" sz="12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859901" y="4246571"/>
            <a:ext cx="1286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objective number</a:t>
            </a:r>
            <a:endParaRPr lang="zh-TW" altLang="en-US" sz="1200" dirty="0"/>
          </a:p>
        </p:txBody>
      </p:sp>
      <p:sp>
        <p:nvSpPr>
          <p:cNvPr id="15" name="文字方塊 14"/>
          <p:cNvSpPr txBox="1"/>
          <p:nvPr/>
        </p:nvSpPr>
        <p:spPr>
          <a:xfrm rot="16200000">
            <a:off x="-253730" y="2983143"/>
            <a:ext cx="11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objective value</a:t>
            </a:r>
            <a:endParaRPr lang="zh-TW" altLang="en-US" sz="1200" dirty="0"/>
          </a:p>
        </p:txBody>
      </p:sp>
      <p:sp>
        <p:nvSpPr>
          <p:cNvPr id="16" name="文字方塊 15"/>
          <p:cNvSpPr txBox="1"/>
          <p:nvPr/>
        </p:nvSpPr>
        <p:spPr>
          <a:xfrm rot="16200000">
            <a:off x="4132513" y="3023574"/>
            <a:ext cx="11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objective value</a:t>
            </a:r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 rot="16200000">
            <a:off x="2134001" y="5363397"/>
            <a:ext cx="11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objective value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419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Conclusions</a:t>
            </a:r>
            <a:endParaRPr lang="zh-TW" altLang="en-US" sz="4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2400" dirty="0" smtClean="0"/>
              <a:t>This paper addressed the selection procedure in many-objective evolutionary algorithms.</a:t>
            </a:r>
          </a:p>
          <a:p>
            <a:r>
              <a:rPr lang="en-GB" altLang="zh-TW" sz="2400" dirty="0" smtClean="0"/>
              <a:t>The selection procedures in NSGA-III and </a:t>
            </a:r>
            <a:r>
              <a:rPr lang="en-GB" altLang="zh-TW" sz="2400" dirty="0" err="1" smtClean="0"/>
              <a:t>VaEA</a:t>
            </a:r>
            <a:r>
              <a:rPr lang="en-GB" altLang="zh-TW" sz="2400" dirty="0" smtClean="0"/>
              <a:t> are studied, and a hybrid method was proposed.</a:t>
            </a:r>
          </a:p>
          <a:p>
            <a:r>
              <a:rPr lang="en-GB" altLang="zh-TW" sz="2400" dirty="0" smtClean="0"/>
              <a:t>Experimental </a:t>
            </a:r>
            <a:r>
              <a:rPr lang="en-GB" altLang="zh-TW" sz="2400" dirty="0"/>
              <a:t>results showed that the proposed I-NSGA-III outperformed the </a:t>
            </a:r>
            <a:r>
              <a:rPr lang="en-GB" altLang="zh-TW" sz="2400" dirty="0" smtClean="0"/>
              <a:t>NSGA-III and is </a:t>
            </a:r>
            <a:r>
              <a:rPr lang="en-GB" altLang="zh-TW" sz="2400" dirty="0"/>
              <a:t>competitive </a:t>
            </a:r>
            <a:r>
              <a:rPr lang="en-GB" altLang="zh-TW" sz="2400" dirty="0" smtClean="0"/>
              <a:t>to </a:t>
            </a:r>
            <a:r>
              <a:rPr lang="en-GB" altLang="zh-TW" sz="2400" dirty="0" err="1"/>
              <a:t>VaEA</a:t>
            </a:r>
            <a:r>
              <a:rPr lang="en-GB" altLang="zh-TW" sz="2400" dirty="0"/>
              <a:t>. </a:t>
            </a:r>
            <a:endParaRPr lang="en-GB" altLang="zh-TW" sz="2400" dirty="0" smtClean="0"/>
          </a:p>
          <a:p>
            <a:r>
              <a:rPr lang="en-GB" altLang="zh-TW" sz="2400" dirty="0" smtClean="0"/>
              <a:t>Besides</a:t>
            </a:r>
            <a:r>
              <a:rPr lang="en-GB" altLang="zh-TW" sz="2400" dirty="0"/>
              <a:t>, I-NSGA-III can expand the front better than NSGA-III and </a:t>
            </a:r>
            <a:r>
              <a:rPr lang="en-GB" altLang="zh-TW" sz="2400" dirty="0" err="1" smtClean="0"/>
              <a:t>VaEA</a:t>
            </a:r>
            <a:r>
              <a:rPr lang="en-GB" altLang="zh-TW" sz="2400" dirty="0" smtClean="0"/>
              <a:t>.</a:t>
            </a:r>
          </a:p>
          <a:p>
            <a:r>
              <a:rPr lang="en-GB" altLang="zh-TW" sz="2400" dirty="0" smtClean="0"/>
              <a:t>How to keep good distribution and extreme solutions simultaneously is the next topic to study.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971600" y="2420888"/>
            <a:ext cx="692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Thank you for listening.</a:t>
            </a:r>
            <a:endParaRPr lang="zh-TW" alt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3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Outline</a:t>
            </a:r>
            <a:endParaRPr lang="zh-TW" altLang="en-US" sz="4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/>
              <a:t>Proposed Algorithm</a:t>
            </a:r>
          </a:p>
          <a:p>
            <a:pPr lvl="1"/>
            <a:r>
              <a:rPr lang="en-US" altLang="zh-TW" sz="2600" dirty="0" smtClean="0"/>
              <a:t>Reference point-based selection</a:t>
            </a:r>
          </a:p>
          <a:p>
            <a:pPr lvl="1"/>
            <a:r>
              <a:rPr lang="en-US" altLang="zh-TW" sz="2600" dirty="0" smtClean="0"/>
              <a:t>Vector angle-based selection</a:t>
            </a:r>
          </a:p>
          <a:p>
            <a:pPr lvl="1"/>
            <a:r>
              <a:rPr lang="en-US" altLang="zh-TW" sz="2600" dirty="0" smtClean="0"/>
              <a:t>Hybrid</a:t>
            </a:r>
          </a:p>
          <a:p>
            <a:r>
              <a:rPr lang="en-US" altLang="zh-TW" sz="2800" dirty="0" smtClean="0"/>
              <a:t>Experiments and Results</a:t>
            </a:r>
          </a:p>
          <a:p>
            <a:r>
              <a:rPr lang="en-US" altLang="zh-TW" sz="2800" dirty="0" smtClean="0"/>
              <a:t>Conclusions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3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Introduction</a:t>
            </a:r>
            <a:endParaRPr lang="zh-TW" altLang="en-US" sz="4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err="1" smtClean="0"/>
              <a:t>Multiobjective</a:t>
            </a:r>
            <a:r>
              <a:rPr lang="en-US" altLang="zh-TW" sz="2800" dirty="0" smtClean="0"/>
              <a:t> optimization problem (MOP)</a:t>
            </a:r>
          </a:p>
          <a:p>
            <a:pPr lvl="1"/>
            <a:r>
              <a:rPr lang="en-US" altLang="zh-TW" sz="2600" dirty="0"/>
              <a:t>Minimize (maximize)  </a:t>
            </a:r>
            <a:r>
              <a:rPr lang="en-US" altLang="zh-TW" sz="2600" i="1" dirty="0"/>
              <a:t>F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 = (</a:t>
            </a:r>
            <a:r>
              <a:rPr lang="en-US" altLang="zh-TW" sz="2600" i="1" dirty="0"/>
              <a:t>f</a:t>
            </a:r>
            <a:r>
              <a:rPr lang="en-US" altLang="zh-TW" sz="2600" baseline="-25000" dirty="0"/>
              <a:t>1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), … , </a:t>
            </a:r>
            <a:r>
              <a:rPr lang="en-US" altLang="zh-TW" sz="2600" i="1" dirty="0" err="1"/>
              <a:t>f</a:t>
            </a:r>
            <a:r>
              <a:rPr lang="en-US" altLang="zh-TW" sz="2600" i="1" baseline="-25000" dirty="0" err="1"/>
              <a:t>m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))</a:t>
            </a:r>
          </a:p>
          <a:p>
            <a:pPr lvl="1"/>
            <a:r>
              <a:rPr lang="en-US" altLang="zh-TW" sz="2600" i="1" dirty="0"/>
              <a:t>x</a:t>
            </a:r>
            <a:r>
              <a:rPr lang="en-US" altLang="zh-TW" sz="2600" dirty="0" smtClean="0"/>
              <a:t>: solution, </a:t>
            </a:r>
            <a:r>
              <a:rPr lang="en-US" altLang="zh-TW" sz="2600" i="1" dirty="0"/>
              <a:t>x</a:t>
            </a:r>
            <a:r>
              <a:rPr lang="en-US" altLang="zh-TW" sz="2600" dirty="0"/>
              <a:t> </a:t>
            </a:r>
            <a:r>
              <a:rPr lang="el-GR" altLang="zh-TW" sz="2600" dirty="0"/>
              <a:t>ϵ</a:t>
            </a:r>
            <a:r>
              <a:rPr lang="en-US" altLang="zh-TW" sz="2600" dirty="0"/>
              <a:t> </a:t>
            </a:r>
            <a:r>
              <a:rPr lang="el-GR" altLang="zh-TW" sz="2600" i="1" dirty="0"/>
              <a:t>Ω</a:t>
            </a:r>
            <a:endParaRPr lang="en-US" altLang="zh-TW" sz="2600" i="1" dirty="0"/>
          </a:p>
          <a:p>
            <a:pPr lvl="1"/>
            <a:r>
              <a:rPr lang="el-GR" altLang="zh-TW" sz="2600" i="1" dirty="0"/>
              <a:t>Ω</a:t>
            </a:r>
            <a:r>
              <a:rPr lang="en-US" altLang="zh-TW" sz="2600" dirty="0"/>
              <a:t>: decision space, </a:t>
            </a:r>
            <a:r>
              <a:rPr lang="en-US" altLang="zh-TW" sz="2600" i="1" dirty="0" smtClean="0"/>
              <a:t>f</a:t>
            </a:r>
            <a:r>
              <a:rPr lang="en-US" altLang="zh-TW" sz="2600" i="1" baseline="-25000" dirty="0" smtClean="0"/>
              <a:t>i</a:t>
            </a:r>
            <a:r>
              <a:rPr lang="en-US" altLang="zh-TW" sz="2600" dirty="0" smtClean="0"/>
              <a:t>: the </a:t>
            </a:r>
            <a:r>
              <a:rPr lang="en-US" altLang="zh-TW" sz="2600" i="1" dirty="0" err="1" smtClean="0"/>
              <a:t>i</a:t>
            </a:r>
            <a:r>
              <a:rPr lang="en-US" altLang="zh-TW" sz="2600" baseline="30000" dirty="0" err="1" smtClean="0"/>
              <a:t>th</a:t>
            </a:r>
            <a:r>
              <a:rPr lang="en-US" altLang="zh-TW" sz="2600" dirty="0" smtClean="0"/>
              <a:t> objective function</a:t>
            </a:r>
            <a:endParaRPr lang="en-US" altLang="zh-TW" sz="2600" dirty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Many-objective optimization problems (</a:t>
            </a:r>
            <a:r>
              <a:rPr lang="en-US" altLang="zh-TW" sz="2800" dirty="0" err="1" smtClean="0"/>
              <a:t>MaOP</a:t>
            </a:r>
            <a:r>
              <a:rPr lang="en-US" altLang="zh-TW" sz="2800" dirty="0" smtClean="0"/>
              <a:t>) refer to MOPs with more than three objectives.</a:t>
            </a:r>
          </a:p>
          <a:p>
            <a:pPr lvl="1"/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2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Introduction</a:t>
            </a:r>
            <a:endParaRPr lang="zh-TW" altLang="en-US" sz="44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Pareto </a:t>
            </a:r>
            <a:r>
              <a:rPr lang="en-US" altLang="zh-TW" sz="2800" dirty="0" smtClean="0"/>
              <a:t>dominance </a:t>
            </a:r>
            <a:br>
              <a:rPr lang="en-US" altLang="zh-TW" sz="2800" dirty="0" smtClean="0"/>
            </a:br>
            <a:r>
              <a:rPr lang="en-US" altLang="zh-TW" sz="2800" dirty="0" smtClean="0"/>
              <a:t>(assume minimization)</a:t>
            </a:r>
            <a:endParaRPr lang="en-US" altLang="zh-TW" sz="2800" dirty="0"/>
          </a:p>
          <a:p>
            <a:pPr lvl="1"/>
            <a:r>
              <a:rPr lang="en-US" altLang="zh-TW" sz="2600" i="1" dirty="0"/>
              <a:t>F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 = (</a:t>
            </a:r>
            <a:r>
              <a:rPr lang="en-US" altLang="zh-TW" sz="2600" i="1" dirty="0"/>
              <a:t>f</a:t>
            </a:r>
            <a:r>
              <a:rPr lang="en-US" altLang="zh-TW" sz="2600" baseline="-25000" dirty="0"/>
              <a:t>1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), … , </a:t>
            </a:r>
            <a:r>
              <a:rPr lang="en-US" altLang="zh-TW" sz="2600" i="1" dirty="0" err="1"/>
              <a:t>f</a:t>
            </a:r>
            <a:r>
              <a:rPr lang="en-US" altLang="zh-TW" sz="2600" i="1" baseline="-25000" dirty="0" err="1"/>
              <a:t>m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))</a:t>
            </a:r>
          </a:p>
          <a:p>
            <a:pPr lvl="1"/>
            <a:r>
              <a:rPr lang="en-US" altLang="zh-TW" sz="2600" i="1" dirty="0" smtClean="0"/>
              <a:t>F</a:t>
            </a:r>
            <a:r>
              <a:rPr lang="en-US" altLang="zh-TW" sz="2600" dirty="0" smtClean="0"/>
              <a:t>(</a:t>
            </a:r>
            <a:r>
              <a:rPr lang="en-US" altLang="zh-TW" sz="2600" i="1" dirty="0" smtClean="0"/>
              <a:t>x</a:t>
            </a:r>
            <a:r>
              <a:rPr lang="en-US" altLang="zh-TW" sz="2600" dirty="0" smtClean="0"/>
              <a:t>) </a:t>
            </a:r>
            <a:r>
              <a:rPr lang="en-US" altLang="zh-TW" sz="2600" dirty="0"/>
              <a:t>dominates </a:t>
            </a:r>
            <a:r>
              <a:rPr lang="en-US" altLang="zh-TW" sz="2600" i="1" dirty="0" smtClean="0"/>
              <a:t>F</a:t>
            </a:r>
            <a:r>
              <a:rPr lang="en-US" altLang="zh-TW" sz="2600" dirty="0" smtClean="0"/>
              <a:t>(</a:t>
            </a:r>
            <a:r>
              <a:rPr lang="en-US" altLang="zh-TW" sz="2600" i="1" dirty="0" smtClean="0"/>
              <a:t>y</a:t>
            </a:r>
            <a:r>
              <a:rPr lang="en-US" altLang="zh-TW" sz="2600" dirty="0" smtClean="0"/>
              <a:t>) </a:t>
            </a:r>
            <a:r>
              <a:rPr lang="en-US" altLang="zh-TW" sz="2600" dirty="0" err="1"/>
              <a:t>iff</a:t>
            </a:r>
            <a:endParaRPr lang="en-US" altLang="zh-TW" sz="2600" dirty="0"/>
          </a:p>
          <a:p>
            <a:pPr marL="411480" lvl="1" indent="0">
              <a:buNone/>
            </a:pPr>
            <a:r>
              <a:rPr lang="en-US" altLang="zh-TW" sz="2600" dirty="0" smtClean="0"/>
              <a:t>   (1) </a:t>
            </a:r>
            <a:r>
              <a:rPr lang="en-US" altLang="zh-TW" sz="2600" i="1" dirty="0" smtClean="0"/>
              <a:t>f</a:t>
            </a:r>
            <a:r>
              <a:rPr lang="en-US" altLang="zh-TW" sz="2600" i="1" baseline="-25000" dirty="0" smtClean="0"/>
              <a:t>j</a:t>
            </a:r>
            <a:r>
              <a:rPr lang="en-US" altLang="zh-TW" sz="2600" dirty="0" smtClean="0"/>
              <a:t>(</a:t>
            </a:r>
            <a:r>
              <a:rPr lang="en-US" altLang="zh-TW" sz="2600" i="1" dirty="0" smtClean="0"/>
              <a:t>x</a:t>
            </a:r>
            <a:r>
              <a:rPr lang="en-US" altLang="zh-TW" sz="2600" dirty="0" smtClean="0"/>
              <a:t>) </a:t>
            </a:r>
            <a:r>
              <a:rPr lang="en-US" altLang="zh-TW" sz="2600" dirty="0"/>
              <a:t>≤ </a:t>
            </a:r>
            <a:r>
              <a:rPr lang="en-US" altLang="zh-TW" sz="2600" i="1" dirty="0" smtClean="0"/>
              <a:t>f</a:t>
            </a:r>
            <a:r>
              <a:rPr lang="en-US" altLang="zh-TW" sz="2600" i="1" baseline="-25000" dirty="0" smtClean="0"/>
              <a:t>j</a:t>
            </a:r>
            <a:r>
              <a:rPr lang="en-US" altLang="zh-TW" sz="2600" dirty="0" smtClean="0"/>
              <a:t>(</a:t>
            </a:r>
            <a:r>
              <a:rPr lang="en-US" altLang="zh-TW" sz="2600" i="1" dirty="0" smtClean="0"/>
              <a:t>y</a:t>
            </a:r>
            <a:r>
              <a:rPr lang="en-US" altLang="zh-TW" sz="2600" dirty="0" smtClean="0"/>
              <a:t>) </a:t>
            </a:r>
            <a:r>
              <a:rPr lang="en-US" altLang="zh-TW" sz="2600" dirty="0"/>
              <a:t>for all </a:t>
            </a:r>
            <a:r>
              <a:rPr lang="en-US" altLang="zh-TW" sz="2600" i="1" dirty="0"/>
              <a:t>j</a:t>
            </a:r>
            <a:r>
              <a:rPr lang="en-US" altLang="zh-TW" sz="2600" dirty="0"/>
              <a:t> = 1, 2, …, </a:t>
            </a:r>
            <a:r>
              <a:rPr lang="en-US" altLang="zh-TW" sz="2600" i="1" dirty="0"/>
              <a:t>m</a:t>
            </a:r>
          </a:p>
          <a:p>
            <a:pPr marL="411480" lvl="1" indent="0">
              <a:buNone/>
            </a:pPr>
            <a:r>
              <a:rPr lang="en-US" altLang="zh-TW" sz="2600" dirty="0" smtClean="0"/>
              <a:t>   (2) </a:t>
            </a:r>
            <a:r>
              <a:rPr lang="en-US" altLang="zh-TW" sz="2600" i="1" dirty="0" smtClean="0"/>
              <a:t>f</a:t>
            </a:r>
            <a:r>
              <a:rPr lang="en-US" altLang="zh-TW" sz="2600" i="1" baseline="-25000" dirty="0" smtClean="0"/>
              <a:t>j</a:t>
            </a:r>
            <a:r>
              <a:rPr lang="en-US" altLang="zh-TW" sz="2600" dirty="0" smtClean="0"/>
              <a:t>(</a:t>
            </a:r>
            <a:r>
              <a:rPr lang="en-US" altLang="zh-TW" sz="2600" i="1" dirty="0" smtClean="0"/>
              <a:t>x</a:t>
            </a:r>
            <a:r>
              <a:rPr lang="en-US" altLang="zh-TW" sz="2600" dirty="0" smtClean="0"/>
              <a:t>) </a:t>
            </a:r>
            <a:r>
              <a:rPr lang="en-US" altLang="zh-TW" sz="2600" dirty="0"/>
              <a:t>&lt; </a:t>
            </a:r>
            <a:r>
              <a:rPr lang="en-US" altLang="zh-TW" sz="2600" i="1" dirty="0" smtClean="0"/>
              <a:t>f</a:t>
            </a:r>
            <a:r>
              <a:rPr lang="en-US" altLang="zh-TW" sz="2600" i="1" baseline="-25000" dirty="0" smtClean="0"/>
              <a:t>j</a:t>
            </a:r>
            <a:r>
              <a:rPr lang="en-US" altLang="zh-TW" sz="2600" dirty="0" smtClean="0"/>
              <a:t>(</a:t>
            </a:r>
            <a:r>
              <a:rPr lang="en-US" altLang="zh-TW" sz="2600" i="1" dirty="0" smtClean="0"/>
              <a:t>y</a:t>
            </a:r>
            <a:r>
              <a:rPr lang="en-US" altLang="zh-TW" sz="2600" dirty="0" smtClean="0"/>
              <a:t>) </a:t>
            </a:r>
            <a:r>
              <a:rPr lang="en-US" altLang="zh-TW" sz="2600" dirty="0"/>
              <a:t>for at least one </a:t>
            </a:r>
            <a:r>
              <a:rPr lang="en-US" altLang="zh-TW" sz="2600" i="1" dirty="0"/>
              <a:t>j</a:t>
            </a:r>
            <a:r>
              <a:rPr lang="en-US" altLang="zh-TW" sz="2600" dirty="0"/>
              <a:t> </a:t>
            </a:r>
            <a:r>
              <a:rPr lang="el-GR" altLang="zh-TW" sz="2600" dirty="0"/>
              <a:t>ϵ</a:t>
            </a:r>
            <a:r>
              <a:rPr lang="en-US" altLang="zh-TW" sz="2600" dirty="0"/>
              <a:t> {1, 2, …, </a:t>
            </a:r>
            <a:r>
              <a:rPr lang="en-US" altLang="zh-TW" sz="2600" i="1" dirty="0"/>
              <a:t>m</a:t>
            </a:r>
            <a:r>
              <a:rPr lang="en-US" altLang="zh-TW" sz="2600" dirty="0"/>
              <a:t>}</a:t>
            </a:r>
          </a:p>
          <a:p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4572000" y="548680"/>
            <a:ext cx="3609396" cy="2794322"/>
            <a:chOff x="4572000" y="548680"/>
            <a:chExt cx="3609396" cy="2794322"/>
          </a:xfrm>
        </p:grpSpPr>
        <p:cxnSp>
          <p:nvCxnSpPr>
            <p:cNvPr id="28" name="直線接點 27"/>
            <p:cNvCxnSpPr>
              <a:stCxn id="19" idx="6"/>
            </p:cNvCxnSpPr>
            <p:nvPr/>
          </p:nvCxnSpPr>
          <p:spPr>
            <a:xfrm>
              <a:off x="5938898" y="2665751"/>
              <a:ext cx="150725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群組 6"/>
            <p:cNvGrpSpPr/>
            <p:nvPr/>
          </p:nvGrpSpPr>
          <p:grpSpPr>
            <a:xfrm>
              <a:off x="4572000" y="548680"/>
              <a:ext cx="3609396" cy="2794322"/>
              <a:chOff x="683568" y="2872875"/>
              <a:chExt cx="3828482" cy="3136118"/>
            </a:xfrm>
          </p:grpSpPr>
          <p:grpSp>
            <p:nvGrpSpPr>
              <p:cNvPr id="9" name="群組 8"/>
              <p:cNvGrpSpPr/>
              <p:nvPr/>
            </p:nvGrpSpPr>
            <p:grpSpPr>
              <a:xfrm>
                <a:off x="1043608" y="3039000"/>
                <a:ext cx="3096344" cy="2596492"/>
                <a:chOff x="1259632" y="2924944"/>
                <a:chExt cx="2952328" cy="2232248"/>
              </a:xfrm>
            </p:grpSpPr>
            <p:cxnSp>
              <p:nvCxnSpPr>
                <p:cNvPr id="13" name="直線單箭頭接點 12"/>
                <p:cNvCxnSpPr/>
                <p:nvPr/>
              </p:nvCxnSpPr>
              <p:spPr>
                <a:xfrm>
                  <a:off x="1259632" y="5157192"/>
                  <a:ext cx="295232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單箭頭接點 13"/>
                <p:cNvCxnSpPr/>
                <p:nvPr/>
              </p:nvCxnSpPr>
              <p:spPr>
                <a:xfrm flipV="1">
                  <a:off x="1259632" y="2924944"/>
                  <a:ext cx="0" cy="223224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文字方塊 10"/>
              <p:cNvSpPr txBox="1"/>
              <p:nvPr/>
            </p:nvSpPr>
            <p:spPr>
              <a:xfrm>
                <a:off x="4034288" y="5608883"/>
                <a:ext cx="4777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i="1" dirty="0" smtClean="0">
                    <a:solidFill>
                      <a:schemeClr val="accent4"/>
                    </a:solidFill>
                  </a:rPr>
                  <a:t>f</a:t>
                </a:r>
                <a:r>
                  <a:rPr lang="en-US" altLang="zh-TW" sz="2000" baseline="-25000" dirty="0" smtClean="0">
                    <a:solidFill>
                      <a:schemeClr val="accent4"/>
                    </a:solidFill>
                  </a:rPr>
                  <a:t>1</a:t>
                </a:r>
                <a:endParaRPr lang="zh-TW" altLang="en-US" sz="2000" baseline="-250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683568" y="2872875"/>
                <a:ext cx="4777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i="1" dirty="0" smtClean="0">
                    <a:solidFill>
                      <a:schemeClr val="accent4"/>
                    </a:solidFill>
                  </a:rPr>
                  <a:t>f</a:t>
                </a:r>
                <a:r>
                  <a:rPr lang="en-US" altLang="zh-TW" sz="2000" baseline="-25000" dirty="0" smtClean="0">
                    <a:solidFill>
                      <a:schemeClr val="accent4"/>
                    </a:solidFill>
                  </a:rPr>
                  <a:t>2</a:t>
                </a:r>
                <a:endParaRPr lang="zh-TW" altLang="en-US" sz="2000" baseline="-25000" dirty="0">
                  <a:solidFill>
                    <a:schemeClr val="accent4"/>
                  </a:solidFill>
                </a:endParaRPr>
              </a:p>
            </p:txBody>
          </p:sp>
        </p:grpSp>
        <p:sp>
          <p:nvSpPr>
            <p:cNvPr id="19" name="橢圓 18"/>
            <p:cNvSpPr/>
            <p:nvPr/>
          </p:nvSpPr>
          <p:spPr>
            <a:xfrm>
              <a:off x="5771814" y="2582209"/>
              <a:ext cx="167083" cy="167083"/>
            </a:xfrm>
            <a:prstGeom prst="ellips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6032156" y="2254471"/>
              <a:ext cx="167083" cy="167083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6531916" y="2593873"/>
              <a:ext cx="167083" cy="167083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>
              <a:off x="6208342" y="1607752"/>
              <a:ext cx="167083" cy="167083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6698999" y="1916672"/>
              <a:ext cx="167083" cy="167083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7152874" y="2198056"/>
              <a:ext cx="167083" cy="167083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" name="直線接點 2"/>
            <p:cNvCxnSpPr/>
            <p:nvPr/>
          </p:nvCxnSpPr>
          <p:spPr>
            <a:xfrm flipV="1">
              <a:off x="5865462" y="1079169"/>
              <a:ext cx="0" cy="15030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群組 4"/>
          <p:cNvGrpSpPr/>
          <p:nvPr/>
        </p:nvGrpSpPr>
        <p:grpSpPr>
          <a:xfrm>
            <a:off x="5054605" y="726932"/>
            <a:ext cx="3450138" cy="2207236"/>
            <a:chOff x="5054605" y="726932"/>
            <a:chExt cx="3450138" cy="2207236"/>
          </a:xfrm>
        </p:grpSpPr>
        <p:sp>
          <p:nvSpPr>
            <p:cNvPr id="16" name="橢圓 15"/>
            <p:cNvSpPr/>
            <p:nvPr/>
          </p:nvSpPr>
          <p:spPr>
            <a:xfrm>
              <a:off x="5054605" y="2037410"/>
              <a:ext cx="167083" cy="167083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5372595" y="2354732"/>
              <a:ext cx="167083" cy="167083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6172816" y="2767085"/>
              <a:ext cx="167083" cy="167083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5322811" y="1703334"/>
              <a:ext cx="167083" cy="1670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5692787" y="2020766"/>
              <a:ext cx="167083" cy="1670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5679500" y="1284398"/>
              <a:ext cx="167083" cy="1670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6785027" y="804922"/>
              <a:ext cx="167083" cy="16708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6934698" y="726932"/>
              <a:ext cx="1570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Pareto optimal</a:t>
              </a:r>
              <a:endParaRPr lang="zh-TW" altLang="en-US" dirty="0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6785838" y="338281"/>
            <a:ext cx="1479099" cy="369332"/>
            <a:chOff x="6785838" y="338281"/>
            <a:chExt cx="1479099" cy="369332"/>
          </a:xfrm>
        </p:grpSpPr>
        <p:sp>
          <p:nvSpPr>
            <p:cNvPr id="29" name="橢圓 28"/>
            <p:cNvSpPr/>
            <p:nvPr/>
          </p:nvSpPr>
          <p:spPr>
            <a:xfrm>
              <a:off x="6785838" y="432199"/>
              <a:ext cx="167083" cy="167083"/>
            </a:xfrm>
            <a:prstGeom prst="ellips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8097854" y="428673"/>
              <a:ext cx="167083" cy="167083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6957177" y="338281"/>
              <a:ext cx="1175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dominates</a:t>
              </a:r>
              <a:endParaRPr lang="zh-TW" altLang="en-US" dirty="0"/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4781586" y="2357497"/>
            <a:ext cx="2553003" cy="1269375"/>
            <a:chOff x="4781586" y="2357497"/>
            <a:chExt cx="2553003" cy="1269375"/>
          </a:xfrm>
        </p:grpSpPr>
        <p:sp>
          <p:nvSpPr>
            <p:cNvPr id="31" name="圓角矩形 30"/>
            <p:cNvSpPr/>
            <p:nvPr/>
          </p:nvSpPr>
          <p:spPr>
            <a:xfrm rot="2090776">
              <a:off x="4781586" y="2357497"/>
              <a:ext cx="1843660" cy="38405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6019421" y="3257540"/>
              <a:ext cx="1315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2">
                      <a:lumMod val="50000"/>
                    </a:schemeClr>
                  </a:solidFill>
                </a:rPr>
                <a:t>Pareto front</a:t>
              </a:r>
              <a:endParaRPr lang="zh-TW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97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Introduction</a:t>
            </a:r>
            <a:endParaRPr lang="zh-TW" altLang="en-US" sz="44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/>
          <a:lstStyle/>
          <a:p>
            <a:r>
              <a:rPr lang="en-US" altLang="zh-TW" sz="2800" dirty="0" smtClean="0"/>
              <a:t>The </a:t>
            </a:r>
            <a:r>
              <a:rPr lang="en-US" altLang="zh-TW" sz="2800" dirty="0"/>
              <a:t>goal of solving a </a:t>
            </a:r>
            <a:r>
              <a:rPr lang="en-US" altLang="zh-TW" sz="2800" dirty="0" smtClean="0"/>
              <a:t>MOP is </a:t>
            </a:r>
            <a:r>
              <a:rPr lang="en-US" altLang="zh-TW" sz="2800" dirty="0"/>
              <a:t>to find or approximate </a:t>
            </a:r>
            <a:r>
              <a:rPr lang="en-US" altLang="zh-TW" sz="2800" dirty="0" smtClean="0"/>
              <a:t>the Pareto front (PF).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5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313836" y="3357613"/>
            <a:ext cx="3906502" cy="3024336"/>
            <a:chOff x="683568" y="2872875"/>
            <a:chExt cx="3828482" cy="3136118"/>
          </a:xfrm>
        </p:grpSpPr>
        <p:grpSp>
          <p:nvGrpSpPr>
            <p:cNvPr id="9" name="群組 8"/>
            <p:cNvGrpSpPr/>
            <p:nvPr/>
          </p:nvGrpSpPr>
          <p:grpSpPr>
            <a:xfrm>
              <a:off x="1043608" y="3039000"/>
              <a:ext cx="3096344" cy="2596492"/>
              <a:chOff x="1259632" y="2924944"/>
              <a:chExt cx="2952328" cy="2232248"/>
            </a:xfrm>
          </p:grpSpPr>
          <p:cxnSp>
            <p:nvCxnSpPr>
              <p:cNvPr id="13" name="直線單箭頭接點 12"/>
              <p:cNvCxnSpPr/>
              <p:nvPr/>
            </p:nvCxnSpPr>
            <p:spPr>
              <a:xfrm>
                <a:off x="1259632" y="5157192"/>
                <a:ext cx="29523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直線單箭頭接點 13"/>
              <p:cNvCxnSpPr/>
              <p:nvPr/>
            </p:nvCxnSpPr>
            <p:spPr>
              <a:xfrm flipV="1">
                <a:off x="1259632" y="2924944"/>
                <a:ext cx="0" cy="22322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1" name="文字方塊 10"/>
            <p:cNvSpPr txBox="1"/>
            <p:nvPr/>
          </p:nvSpPr>
          <p:spPr>
            <a:xfrm>
              <a:off x="4034288" y="5608883"/>
              <a:ext cx="477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>
                  <a:solidFill>
                    <a:schemeClr val="accent4"/>
                  </a:solidFill>
                </a:rPr>
                <a:t>f</a:t>
              </a:r>
              <a:r>
                <a:rPr lang="en-US" altLang="zh-TW" sz="2000" baseline="-25000" dirty="0" smtClean="0">
                  <a:solidFill>
                    <a:schemeClr val="accent4"/>
                  </a:solidFill>
                </a:rPr>
                <a:t>1</a:t>
              </a:r>
              <a:endParaRPr lang="zh-TW" altLang="en-US" sz="2000" baseline="-25000" dirty="0">
                <a:solidFill>
                  <a:schemeClr val="accent4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683568" y="2872875"/>
              <a:ext cx="477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>
                  <a:solidFill>
                    <a:schemeClr val="accent4"/>
                  </a:solidFill>
                </a:rPr>
                <a:t>f</a:t>
              </a:r>
              <a:r>
                <a:rPr lang="en-US" altLang="zh-TW" sz="2000" baseline="-25000" dirty="0" smtClean="0">
                  <a:solidFill>
                    <a:schemeClr val="accent4"/>
                  </a:solidFill>
                </a:rPr>
                <a:t>2</a:t>
              </a:r>
              <a:endParaRPr lang="zh-TW" altLang="en-US" sz="2000" baseline="-250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9" name="橢圓 18"/>
          <p:cNvSpPr/>
          <p:nvPr/>
        </p:nvSpPr>
        <p:spPr>
          <a:xfrm>
            <a:off x="792490" y="4321221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605065" y="5142757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1843518" y="5314544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1048591" y="4247175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1160384" y="4518463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1335262" y="4850570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4267154" y="3357613"/>
            <a:ext cx="3906502" cy="3024336"/>
            <a:chOff x="683568" y="2872875"/>
            <a:chExt cx="3828482" cy="3136118"/>
          </a:xfrm>
        </p:grpSpPr>
        <p:grpSp>
          <p:nvGrpSpPr>
            <p:cNvPr id="41" name="群組 40"/>
            <p:cNvGrpSpPr/>
            <p:nvPr/>
          </p:nvGrpSpPr>
          <p:grpSpPr>
            <a:xfrm>
              <a:off x="1043608" y="3039000"/>
              <a:ext cx="3096344" cy="2596492"/>
              <a:chOff x="1259632" y="2924944"/>
              <a:chExt cx="2952328" cy="2232248"/>
            </a:xfrm>
          </p:grpSpPr>
          <p:cxnSp>
            <p:nvCxnSpPr>
              <p:cNvPr id="44" name="直線單箭頭接點 43"/>
              <p:cNvCxnSpPr/>
              <p:nvPr/>
            </p:nvCxnSpPr>
            <p:spPr>
              <a:xfrm>
                <a:off x="1259632" y="5157192"/>
                <a:ext cx="29523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單箭頭接點 44"/>
              <p:cNvCxnSpPr/>
              <p:nvPr/>
            </p:nvCxnSpPr>
            <p:spPr>
              <a:xfrm flipV="1">
                <a:off x="1259632" y="2924944"/>
                <a:ext cx="0" cy="22322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42" name="文字方塊 41"/>
            <p:cNvSpPr txBox="1"/>
            <p:nvPr/>
          </p:nvSpPr>
          <p:spPr>
            <a:xfrm>
              <a:off x="4034288" y="5608883"/>
              <a:ext cx="477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>
                  <a:solidFill>
                    <a:schemeClr val="accent4"/>
                  </a:solidFill>
                </a:rPr>
                <a:t>f</a:t>
              </a:r>
              <a:r>
                <a:rPr lang="en-US" altLang="zh-TW" sz="2000" baseline="-25000" dirty="0" smtClean="0">
                  <a:solidFill>
                    <a:schemeClr val="accent4"/>
                  </a:solidFill>
                </a:rPr>
                <a:t>1</a:t>
              </a:r>
              <a:endParaRPr lang="zh-TW" altLang="en-US" sz="2000" baseline="-25000" dirty="0">
                <a:solidFill>
                  <a:schemeClr val="accent4"/>
                </a:solidFill>
              </a:endParaRP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83568" y="2872875"/>
              <a:ext cx="477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>
                  <a:solidFill>
                    <a:schemeClr val="accent4"/>
                  </a:solidFill>
                </a:rPr>
                <a:t>f</a:t>
              </a:r>
              <a:r>
                <a:rPr lang="en-US" altLang="zh-TW" sz="2000" baseline="-25000" dirty="0" smtClean="0">
                  <a:solidFill>
                    <a:schemeClr val="accent4"/>
                  </a:solidFill>
                </a:rPr>
                <a:t>2</a:t>
              </a:r>
              <a:endParaRPr lang="zh-TW" altLang="en-US" sz="2000" baseline="-250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1207296" y="2790384"/>
            <a:ext cx="2356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chemeClr val="accent2">
                    <a:lumMod val="50000"/>
                  </a:schemeClr>
                </a:solidFill>
              </a:rPr>
              <a:t>Convergence</a:t>
            </a:r>
          </a:p>
          <a:p>
            <a:r>
              <a:rPr lang="en-US" altLang="zh-TW" sz="2000" dirty="0" smtClean="0">
                <a:solidFill>
                  <a:schemeClr val="accent2">
                    <a:lumMod val="50000"/>
                  </a:schemeClr>
                </a:solidFill>
              </a:rPr>
              <a:t>(as </a:t>
            </a:r>
            <a:r>
              <a:rPr lang="en-US" altLang="zh-TW" sz="2000" b="1" dirty="0" smtClean="0">
                <a:solidFill>
                  <a:schemeClr val="accent2">
                    <a:lumMod val="50000"/>
                  </a:schemeClr>
                </a:solidFill>
              </a:rPr>
              <a:t>close</a:t>
            </a:r>
            <a:r>
              <a:rPr lang="en-US" altLang="zh-TW" sz="2000" dirty="0" smtClean="0">
                <a:solidFill>
                  <a:schemeClr val="accent2">
                    <a:lumMod val="50000"/>
                  </a:schemeClr>
                </a:solidFill>
              </a:rPr>
              <a:t> as possible)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5374362" y="2809931"/>
            <a:ext cx="2332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chemeClr val="accent2">
                    <a:lumMod val="50000"/>
                  </a:schemeClr>
                </a:solidFill>
              </a:rPr>
              <a:t>Distribution</a:t>
            </a:r>
          </a:p>
          <a:p>
            <a:r>
              <a:rPr lang="en-US" altLang="zh-TW" sz="2000" dirty="0" smtClean="0">
                <a:solidFill>
                  <a:schemeClr val="accent2">
                    <a:lumMod val="50000"/>
                  </a:schemeClr>
                </a:solidFill>
              </a:rPr>
              <a:t>(as </a:t>
            </a:r>
            <a:r>
              <a:rPr lang="en-US" altLang="zh-TW" sz="2000" b="1" dirty="0" smtClean="0">
                <a:solidFill>
                  <a:schemeClr val="accent2">
                    <a:lumMod val="50000"/>
                  </a:schemeClr>
                </a:solidFill>
              </a:rPr>
              <a:t>even</a:t>
            </a:r>
            <a:r>
              <a:rPr lang="en-US" altLang="zh-TW" sz="2000" dirty="0" smtClean="0">
                <a:solidFill>
                  <a:schemeClr val="accent2">
                    <a:lumMod val="50000"/>
                  </a:schemeClr>
                </a:solidFill>
              </a:rPr>
              <a:t> as possible)</a:t>
            </a:r>
          </a:p>
        </p:txBody>
      </p:sp>
      <p:sp>
        <p:nvSpPr>
          <p:cNvPr id="47" name="橢圓 46"/>
          <p:cNvSpPr/>
          <p:nvPr/>
        </p:nvSpPr>
        <p:spPr>
          <a:xfrm>
            <a:off x="869067" y="4548992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961349" y="4792194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1084411" y="5029939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/>
          <p:cNvSpPr/>
          <p:nvPr/>
        </p:nvSpPr>
        <p:spPr>
          <a:xfrm>
            <a:off x="1225913" y="5240168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1419792" y="5384652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橢圓 51"/>
          <p:cNvSpPr/>
          <p:nvPr/>
        </p:nvSpPr>
        <p:spPr>
          <a:xfrm>
            <a:off x="1625435" y="5535290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/>
          <p:cNvSpPr/>
          <p:nvPr/>
        </p:nvSpPr>
        <p:spPr>
          <a:xfrm>
            <a:off x="1843518" y="5648949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/>
          <p:cNvSpPr/>
          <p:nvPr/>
        </p:nvSpPr>
        <p:spPr>
          <a:xfrm>
            <a:off x="2082071" y="5753699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橢圓 54"/>
          <p:cNvSpPr/>
          <p:nvPr/>
        </p:nvSpPr>
        <p:spPr>
          <a:xfrm>
            <a:off x="2293998" y="5832885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2567213" y="5885271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2172489" y="5510097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8" name="橢圓 57"/>
          <p:cNvSpPr/>
          <p:nvPr/>
        </p:nvSpPr>
        <p:spPr>
          <a:xfrm>
            <a:off x="2515920" y="5637072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9" name="橢圓 58"/>
          <p:cNvSpPr/>
          <p:nvPr/>
        </p:nvSpPr>
        <p:spPr>
          <a:xfrm>
            <a:off x="2069774" y="4851504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60" name="橢圓 59"/>
          <p:cNvSpPr/>
          <p:nvPr/>
        </p:nvSpPr>
        <p:spPr>
          <a:xfrm>
            <a:off x="2308227" y="5023291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1513300" y="3955922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1625093" y="4227210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63" name="橢圓 62"/>
          <p:cNvSpPr/>
          <p:nvPr/>
        </p:nvSpPr>
        <p:spPr>
          <a:xfrm>
            <a:off x="1799971" y="4559317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2637198" y="5218844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2980629" y="5345819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37699" y="6117461"/>
            <a:ext cx="254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FF"/>
                </a:solidFill>
              </a:rPr>
              <a:t>Pink </a:t>
            </a:r>
            <a:r>
              <a:rPr lang="en-US" altLang="zh-TW" dirty="0" smtClean="0"/>
              <a:t>is better than </a:t>
            </a:r>
            <a:r>
              <a:rPr lang="en-US" altLang="zh-TW" dirty="0" smtClean="0">
                <a:solidFill>
                  <a:srgbClr val="009900"/>
                </a:solidFill>
              </a:rPr>
              <a:t>green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66" name="橢圓 65"/>
          <p:cNvSpPr/>
          <p:nvPr/>
        </p:nvSpPr>
        <p:spPr>
          <a:xfrm>
            <a:off x="4756564" y="4318429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5569139" y="5139965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5807592" y="5311752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5012665" y="4244383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5124458" y="4515671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71" name="橢圓 70"/>
          <p:cNvSpPr/>
          <p:nvPr/>
        </p:nvSpPr>
        <p:spPr>
          <a:xfrm>
            <a:off x="5299336" y="4847778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72" name="橢圓 71"/>
          <p:cNvSpPr/>
          <p:nvPr/>
        </p:nvSpPr>
        <p:spPr>
          <a:xfrm>
            <a:off x="4833141" y="4546200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/>
          <p:cNvSpPr/>
          <p:nvPr/>
        </p:nvSpPr>
        <p:spPr>
          <a:xfrm>
            <a:off x="4925423" y="4789402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/>
          <p:cNvSpPr/>
          <p:nvPr/>
        </p:nvSpPr>
        <p:spPr>
          <a:xfrm>
            <a:off x="5048485" y="5027147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/>
          <p:cNvSpPr/>
          <p:nvPr/>
        </p:nvSpPr>
        <p:spPr>
          <a:xfrm>
            <a:off x="5189987" y="5237376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/>
          <p:cNvSpPr/>
          <p:nvPr/>
        </p:nvSpPr>
        <p:spPr>
          <a:xfrm>
            <a:off x="5383866" y="5381860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>
            <a:off x="5589509" y="5532498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/>
          <p:cNvSpPr/>
          <p:nvPr/>
        </p:nvSpPr>
        <p:spPr>
          <a:xfrm>
            <a:off x="5807592" y="5646157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>
            <a:off x="6046145" y="5750907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>
            <a:off x="6258072" y="5830093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6531287" y="5882479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6136563" y="5507305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6479994" y="5634280"/>
            <a:ext cx="61059" cy="61059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84" name="橢圓 83"/>
          <p:cNvSpPr/>
          <p:nvPr/>
        </p:nvSpPr>
        <p:spPr>
          <a:xfrm>
            <a:off x="5645593" y="5292543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85" name="橢圓 84"/>
          <p:cNvSpPr/>
          <p:nvPr/>
        </p:nvSpPr>
        <p:spPr>
          <a:xfrm>
            <a:off x="5884046" y="5464330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86" name="橢圓 85"/>
          <p:cNvSpPr/>
          <p:nvPr/>
        </p:nvSpPr>
        <p:spPr>
          <a:xfrm>
            <a:off x="5720776" y="5403249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87" name="橢圓 86"/>
          <p:cNvSpPr/>
          <p:nvPr/>
        </p:nvSpPr>
        <p:spPr>
          <a:xfrm>
            <a:off x="6346505" y="5720377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88" name="橢圓 87"/>
          <p:cNvSpPr/>
          <p:nvPr/>
        </p:nvSpPr>
        <p:spPr>
          <a:xfrm>
            <a:off x="6011881" y="5547177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89" name="橢圓 88"/>
          <p:cNvSpPr/>
          <p:nvPr/>
        </p:nvSpPr>
        <p:spPr>
          <a:xfrm>
            <a:off x="6213017" y="5659883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90" name="橢圓 89"/>
          <p:cNvSpPr/>
          <p:nvPr/>
        </p:nvSpPr>
        <p:spPr>
          <a:xfrm>
            <a:off x="6556448" y="5786858"/>
            <a:ext cx="61059" cy="61059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4970632" y="6101985"/>
            <a:ext cx="254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FF"/>
                </a:solidFill>
              </a:rPr>
              <a:t>Pink </a:t>
            </a:r>
            <a:r>
              <a:rPr lang="en-US" altLang="zh-TW" dirty="0" smtClean="0"/>
              <a:t>is better than </a:t>
            </a:r>
            <a:r>
              <a:rPr lang="en-US" altLang="zh-TW" dirty="0" smtClean="0">
                <a:solidFill>
                  <a:srgbClr val="009900"/>
                </a:solidFill>
              </a:rPr>
              <a:t>green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92" name="橢圓 91"/>
          <p:cNvSpPr/>
          <p:nvPr/>
        </p:nvSpPr>
        <p:spPr>
          <a:xfrm>
            <a:off x="2722993" y="3901539"/>
            <a:ext cx="90418" cy="904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867828" y="3764209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PF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21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400" dirty="0" smtClean="0"/>
              <a:t>Selection of Individuals</a:t>
            </a:r>
            <a:endParaRPr lang="zh-TW" altLang="en-US" sz="48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NSGA-II [1]</a:t>
            </a:r>
          </a:p>
          <a:p>
            <a:pPr marL="411480" lvl="1" indent="0">
              <a:buNone/>
            </a:pPr>
            <a:r>
              <a:rPr lang="en-US" altLang="zh-TW" sz="2600" dirty="0" err="1" smtClean="0"/>
              <a:t>nondominated</a:t>
            </a:r>
            <a:r>
              <a:rPr lang="en-US" altLang="zh-TW" sz="2600" dirty="0" smtClean="0"/>
              <a:t>-sorting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424377" y="6165131"/>
            <a:ext cx="7632848" cy="478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100" dirty="0" smtClean="0">
                <a:solidFill>
                  <a:schemeClr val="tx1"/>
                </a:solidFill>
              </a:rPr>
              <a:t>[1] K. Deb, A. 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Pratap</a:t>
            </a:r>
            <a:r>
              <a:rPr lang="en-US" altLang="zh-TW" sz="1100" dirty="0" smtClean="0">
                <a:solidFill>
                  <a:schemeClr val="tx1"/>
                </a:solidFill>
              </a:rPr>
              <a:t>, S. Agarwal, and T. 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Meyarivan</a:t>
            </a:r>
            <a:r>
              <a:rPr lang="en-US" altLang="zh-TW" sz="1100" dirty="0" smtClean="0">
                <a:solidFill>
                  <a:schemeClr val="tx1"/>
                </a:solidFill>
              </a:rPr>
              <a:t>, “A fast and elitist </a:t>
            </a:r>
            <a:r>
              <a:rPr lang="en-US" altLang="zh-TW" sz="1100" dirty="0" err="1" smtClean="0">
                <a:solidFill>
                  <a:schemeClr val="tx1"/>
                </a:solidFill>
              </a:rPr>
              <a:t>multiobjective</a:t>
            </a:r>
            <a:r>
              <a:rPr lang="en-US" altLang="zh-TW" sz="1100" dirty="0" smtClean="0">
                <a:solidFill>
                  <a:schemeClr val="tx1"/>
                </a:solidFill>
              </a:rPr>
              <a:t> genetic algorithm: NSGA-II,” </a:t>
            </a:r>
            <a:r>
              <a:rPr lang="en-US" altLang="zh-TW" sz="1100" i="1" dirty="0" smtClean="0">
                <a:solidFill>
                  <a:schemeClr val="tx1"/>
                </a:solidFill>
              </a:rPr>
              <a:t>IEEE Transactions on Evolutionary Computation</a:t>
            </a:r>
            <a:r>
              <a:rPr lang="en-US" altLang="zh-TW" sz="1100" dirty="0" smtClean="0">
                <a:solidFill>
                  <a:schemeClr val="tx1"/>
                </a:solidFill>
              </a:rPr>
              <a:t>, vol. 6, no. 2, pp. 182–197, Apr. 2002.</a:t>
            </a:r>
          </a:p>
        </p:txBody>
      </p:sp>
      <p:grpSp>
        <p:nvGrpSpPr>
          <p:cNvPr id="47" name="群組 46"/>
          <p:cNvGrpSpPr/>
          <p:nvPr/>
        </p:nvGrpSpPr>
        <p:grpSpPr>
          <a:xfrm>
            <a:off x="683568" y="2872875"/>
            <a:ext cx="3697714" cy="2869496"/>
            <a:chOff x="683568" y="2872875"/>
            <a:chExt cx="3697714" cy="2869496"/>
          </a:xfrm>
        </p:grpSpPr>
        <p:sp>
          <p:nvSpPr>
            <p:cNvPr id="21" name="橢圓 20"/>
            <p:cNvSpPr/>
            <p:nvPr/>
          </p:nvSpPr>
          <p:spPr>
            <a:xfrm>
              <a:off x="1240588" y="4476586"/>
              <a:ext cx="180000" cy="18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1590332" y="4819401"/>
              <a:ext cx="180000" cy="18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2017490" y="5065769"/>
              <a:ext cx="180000" cy="18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>
              <a:off x="1322627" y="3863516"/>
              <a:ext cx="180000" cy="180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1732698" y="4221037"/>
              <a:ext cx="180000" cy="180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2154297" y="4560970"/>
              <a:ext cx="180000" cy="180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2599120" y="4893989"/>
              <a:ext cx="180000" cy="180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1639741" y="3373388"/>
              <a:ext cx="180000" cy="1800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2181819" y="3787032"/>
              <a:ext cx="180000" cy="1800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2700006" y="4221037"/>
              <a:ext cx="201773" cy="216024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3243158" y="4594807"/>
              <a:ext cx="180000" cy="1800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9" name="群組 18"/>
            <p:cNvGrpSpPr/>
            <p:nvPr/>
          </p:nvGrpSpPr>
          <p:grpSpPr>
            <a:xfrm>
              <a:off x="683568" y="2872875"/>
              <a:ext cx="3697714" cy="2869496"/>
              <a:chOff x="683568" y="2872875"/>
              <a:chExt cx="3828482" cy="3136118"/>
            </a:xfrm>
          </p:grpSpPr>
          <p:grpSp>
            <p:nvGrpSpPr>
              <p:cNvPr id="14" name="群組 13"/>
              <p:cNvGrpSpPr/>
              <p:nvPr/>
            </p:nvGrpSpPr>
            <p:grpSpPr>
              <a:xfrm>
                <a:off x="1043608" y="3039000"/>
                <a:ext cx="3096344" cy="2596492"/>
                <a:chOff x="1259632" y="2924944"/>
                <a:chExt cx="2952328" cy="2232248"/>
              </a:xfrm>
            </p:grpSpPr>
            <p:cxnSp>
              <p:nvCxnSpPr>
                <p:cNvPr id="3" name="直線單箭頭接點 2"/>
                <p:cNvCxnSpPr/>
                <p:nvPr/>
              </p:nvCxnSpPr>
              <p:spPr>
                <a:xfrm>
                  <a:off x="1259632" y="5157192"/>
                  <a:ext cx="295232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單箭頭接點 11"/>
                <p:cNvCxnSpPr/>
                <p:nvPr/>
              </p:nvCxnSpPr>
              <p:spPr>
                <a:xfrm flipV="1">
                  <a:off x="1259632" y="2924944"/>
                  <a:ext cx="0" cy="223224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文字方塊 14"/>
              <p:cNvSpPr txBox="1"/>
              <p:nvPr/>
            </p:nvSpPr>
            <p:spPr>
              <a:xfrm>
                <a:off x="4034288" y="5608883"/>
                <a:ext cx="4777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i="1" dirty="0" smtClean="0">
                    <a:solidFill>
                      <a:schemeClr val="accent4"/>
                    </a:solidFill>
                  </a:rPr>
                  <a:t>f</a:t>
                </a:r>
                <a:r>
                  <a:rPr lang="en-US" altLang="zh-TW" sz="2000" baseline="-25000" dirty="0" smtClean="0">
                    <a:solidFill>
                      <a:schemeClr val="accent4"/>
                    </a:solidFill>
                  </a:rPr>
                  <a:t>1</a:t>
                </a:r>
                <a:endParaRPr lang="zh-TW" altLang="en-US" sz="2000" baseline="-250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683568" y="2872875"/>
                <a:ext cx="4777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i="1" dirty="0" smtClean="0">
                    <a:solidFill>
                      <a:schemeClr val="accent4"/>
                    </a:solidFill>
                  </a:rPr>
                  <a:t>f</a:t>
                </a:r>
                <a:r>
                  <a:rPr lang="en-US" altLang="zh-TW" sz="2000" baseline="-25000" dirty="0" smtClean="0">
                    <a:solidFill>
                      <a:schemeClr val="accent4"/>
                    </a:solidFill>
                  </a:rPr>
                  <a:t>2</a:t>
                </a:r>
                <a:endParaRPr lang="zh-TW" altLang="en-US" sz="2000" baseline="-25000" dirty="0">
                  <a:solidFill>
                    <a:schemeClr val="accent4"/>
                  </a:solidFill>
                </a:endParaRPr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4607650" y="2116047"/>
            <a:ext cx="3697714" cy="3635737"/>
            <a:chOff x="4607650" y="2116047"/>
            <a:chExt cx="3697714" cy="3635737"/>
          </a:xfrm>
        </p:grpSpPr>
        <p:grpSp>
          <p:nvGrpSpPr>
            <p:cNvPr id="1035" name="群組 1034"/>
            <p:cNvGrpSpPr/>
            <p:nvPr/>
          </p:nvGrpSpPr>
          <p:grpSpPr>
            <a:xfrm>
              <a:off x="4607650" y="2882288"/>
              <a:ext cx="3697714" cy="2869496"/>
              <a:chOff x="4607650" y="2882288"/>
              <a:chExt cx="3697714" cy="2869496"/>
            </a:xfrm>
          </p:grpSpPr>
          <p:grpSp>
            <p:nvGrpSpPr>
              <p:cNvPr id="22" name="群組 21"/>
              <p:cNvGrpSpPr/>
              <p:nvPr/>
            </p:nvGrpSpPr>
            <p:grpSpPr>
              <a:xfrm>
                <a:off x="4607650" y="2882288"/>
                <a:ext cx="3697714" cy="2869496"/>
                <a:chOff x="683568" y="2872875"/>
                <a:chExt cx="3828482" cy="3136118"/>
              </a:xfrm>
            </p:grpSpPr>
            <p:grpSp>
              <p:nvGrpSpPr>
                <p:cNvPr id="23" name="群組 22"/>
                <p:cNvGrpSpPr/>
                <p:nvPr/>
              </p:nvGrpSpPr>
              <p:grpSpPr>
                <a:xfrm>
                  <a:off x="1043608" y="3039000"/>
                  <a:ext cx="3096344" cy="2596492"/>
                  <a:chOff x="1259632" y="2924944"/>
                  <a:chExt cx="2952328" cy="2232248"/>
                </a:xfrm>
              </p:grpSpPr>
              <p:cxnSp>
                <p:nvCxnSpPr>
                  <p:cNvPr id="26" name="直線單箭頭接點 25"/>
                  <p:cNvCxnSpPr/>
                  <p:nvPr/>
                </p:nvCxnSpPr>
                <p:spPr>
                  <a:xfrm>
                    <a:off x="1259632" y="5157192"/>
                    <a:ext cx="2952328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線單箭頭接點 26"/>
                  <p:cNvCxnSpPr/>
                  <p:nvPr/>
                </p:nvCxnSpPr>
                <p:spPr>
                  <a:xfrm flipV="1">
                    <a:off x="1259632" y="2924944"/>
                    <a:ext cx="0" cy="223224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文字方塊 23"/>
                <p:cNvSpPr txBox="1"/>
                <p:nvPr/>
              </p:nvSpPr>
              <p:spPr>
                <a:xfrm>
                  <a:off x="4034288" y="5608883"/>
                  <a:ext cx="47776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000" i="1" dirty="0" smtClean="0">
                      <a:solidFill>
                        <a:schemeClr val="accent4"/>
                      </a:solidFill>
                    </a:rPr>
                    <a:t>f</a:t>
                  </a:r>
                  <a:r>
                    <a:rPr lang="en-US" altLang="zh-TW" sz="2000" baseline="-25000" dirty="0" smtClean="0">
                      <a:solidFill>
                        <a:schemeClr val="accent4"/>
                      </a:solidFill>
                    </a:rPr>
                    <a:t>1</a:t>
                  </a:r>
                  <a:endParaRPr lang="zh-TW" altLang="en-US" sz="2000" baseline="-250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25" name="文字方塊 24"/>
                <p:cNvSpPr txBox="1"/>
                <p:nvPr/>
              </p:nvSpPr>
              <p:spPr>
                <a:xfrm>
                  <a:off x="683568" y="2872875"/>
                  <a:ext cx="47776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000" i="1" dirty="0" smtClean="0">
                      <a:solidFill>
                        <a:schemeClr val="accent4"/>
                      </a:solidFill>
                    </a:rPr>
                    <a:t>f</a:t>
                  </a:r>
                  <a:r>
                    <a:rPr lang="en-US" altLang="zh-TW" sz="2000" baseline="-25000" dirty="0" smtClean="0">
                      <a:solidFill>
                        <a:schemeClr val="accent4"/>
                      </a:solidFill>
                    </a:rPr>
                    <a:t>2</a:t>
                  </a:r>
                  <a:endParaRPr lang="zh-TW" altLang="en-US" sz="2000" baseline="-25000" dirty="0">
                    <a:solidFill>
                      <a:schemeClr val="accent4"/>
                    </a:solidFill>
                  </a:endParaRPr>
                </a:p>
              </p:txBody>
            </p:sp>
          </p:grpSp>
          <p:sp>
            <p:nvSpPr>
              <p:cNvPr id="50" name="橢圓 49"/>
              <p:cNvSpPr/>
              <p:nvPr/>
            </p:nvSpPr>
            <p:spPr>
              <a:xfrm>
                <a:off x="6213637" y="4511650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橢圓 51"/>
              <p:cNvSpPr/>
              <p:nvPr/>
            </p:nvSpPr>
            <p:spPr>
              <a:xfrm>
                <a:off x="5147159" y="3613263"/>
                <a:ext cx="180000" cy="18000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橢圓 52"/>
              <p:cNvSpPr/>
              <p:nvPr/>
            </p:nvSpPr>
            <p:spPr>
              <a:xfrm>
                <a:off x="6804997" y="5012111"/>
                <a:ext cx="180000" cy="181460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3" name="肘形接點 62"/>
              <p:cNvCxnSpPr>
                <a:stCxn id="52" idx="6"/>
                <a:endCxn id="50" idx="0"/>
              </p:cNvCxnSpPr>
              <p:nvPr/>
            </p:nvCxnSpPr>
            <p:spPr>
              <a:xfrm>
                <a:off x="5327159" y="3703263"/>
                <a:ext cx="976478" cy="808387"/>
              </a:xfrm>
              <a:prstGeom prst="bentConnector2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肘形接點 67"/>
              <p:cNvCxnSpPr>
                <a:stCxn id="50" idx="6"/>
                <a:endCxn id="53" idx="0"/>
              </p:cNvCxnSpPr>
              <p:nvPr/>
            </p:nvCxnSpPr>
            <p:spPr>
              <a:xfrm>
                <a:off x="6393637" y="4601650"/>
                <a:ext cx="501360" cy="410461"/>
              </a:xfrm>
              <a:prstGeom prst="bentConnector2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1" name="群組 1030"/>
              <p:cNvGrpSpPr/>
              <p:nvPr/>
            </p:nvGrpSpPr>
            <p:grpSpPr>
              <a:xfrm>
                <a:off x="5410507" y="4076645"/>
                <a:ext cx="407201" cy="487170"/>
                <a:chOff x="5410507" y="4076645"/>
                <a:chExt cx="407201" cy="487170"/>
              </a:xfrm>
            </p:grpSpPr>
            <p:sp>
              <p:nvSpPr>
                <p:cNvPr id="49" name="橢圓 48"/>
                <p:cNvSpPr/>
                <p:nvPr/>
              </p:nvSpPr>
              <p:spPr>
                <a:xfrm>
                  <a:off x="5637708" y="4076645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30" name="文字方塊 1029"/>
                <p:cNvSpPr txBox="1"/>
                <p:nvPr/>
              </p:nvSpPr>
              <p:spPr>
                <a:xfrm>
                  <a:off x="5410507" y="4194483"/>
                  <a:ext cx="317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>
                      <a:solidFill>
                        <a:srgbClr val="FF0000"/>
                      </a:solidFill>
                    </a:rPr>
                    <a:t>A</a:t>
                  </a:r>
                  <a:endParaRPr lang="zh-TW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034" name="群組 1033"/>
              <p:cNvGrpSpPr/>
              <p:nvPr/>
            </p:nvGrpSpPr>
            <p:grpSpPr>
              <a:xfrm>
                <a:off x="6291825" y="4776994"/>
                <a:ext cx="411376" cy="501914"/>
                <a:chOff x="6291825" y="4776994"/>
                <a:chExt cx="411376" cy="501914"/>
              </a:xfrm>
            </p:grpSpPr>
            <p:sp>
              <p:nvSpPr>
                <p:cNvPr id="51" name="橢圓 50"/>
                <p:cNvSpPr/>
                <p:nvPr/>
              </p:nvSpPr>
              <p:spPr>
                <a:xfrm>
                  <a:off x="6523201" y="477699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文字方塊 71"/>
                <p:cNvSpPr txBox="1"/>
                <p:nvPr/>
              </p:nvSpPr>
              <p:spPr>
                <a:xfrm>
                  <a:off x="6291825" y="490957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>
                      <a:solidFill>
                        <a:srgbClr val="FF0000"/>
                      </a:solidFill>
                    </a:rPr>
                    <a:t>B</a:t>
                  </a:r>
                  <a:endParaRPr lang="zh-TW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" name="矩形 1"/>
            <p:cNvSpPr/>
            <p:nvPr/>
          </p:nvSpPr>
          <p:spPr>
            <a:xfrm>
              <a:off x="4838371" y="2116047"/>
              <a:ext cx="24768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 smtClean="0"/>
                <a:t>crowding </a:t>
              </a:r>
              <a:r>
                <a:rPr lang="en-US" altLang="zh-TW" sz="2400" dirty="0"/>
                <a:t>distance</a:t>
              </a:r>
              <a:endParaRPr lang="zh-TW" altLang="en-US" sz="2400" dirty="0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668828" y="2872875"/>
            <a:ext cx="3697714" cy="2869496"/>
            <a:chOff x="-3801237" y="3785973"/>
            <a:chExt cx="3697714" cy="2869496"/>
          </a:xfrm>
        </p:grpSpPr>
        <p:sp>
          <p:nvSpPr>
            <p:cNvPr id="55" name="橢圓 54"/>
            <p:cNvSpPr/>
            <p:nvPr/>
          </p:nvSpPr>
          <p:spPr>
            <a:xfrm>
              <a:off x="-3244217" y="5389684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橢圓 55"/>
            <p:cNvSpPr/>
            <p:nvPr/>
          </p:nvSpPr>
          <p:spPr>
            <a:xfrm>
              <a:off x="-2894473" y="5732499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>
              <a:off x="-2467315" y="5978867"/>
              <a:ext cx="180000" cy="180000"/>
            </a:xfrm>
            <a:prstGeom prst="ellipse">
              <a:avLst/>
            </a:prstGeom>
            <a:solidFill>
              <a:srgbClr val="3333FF"/>
            </a:solidFill>
            <a:ln>
              <a:solidFill>
                <a:srgbClr val="3333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-3162178" y="4776614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/>
            <p:cNvSpPr/>
            <p:nvPr/>
          </p:nvSpPr>
          <p:spPr>
            <a:xfrm>
              <a:off x="-2752107" y="5134135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橢圓 59"/>
            <p:cNvSpPr/>
            <p:nvPr/>
          </p:nvSpPr>
          <p:spPr>
            <a:xfrm>
              <a:off x="-2330508" y="5474068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>
              <a:off x="-1885685" y="5807087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61"/>
            <p:cNvSpPr/>
            <p:nvPr/>
          </p:nvSpPr>
          <p:spPr>
            <a:xfrm>
              <a:off x="-2845064" y="4286486"/>
              <a:ext cx="180000" cy="180000"/>
            </a:xfrm>
            <a:prstGeom prst="ellipse">
              <a:avLst/>
            </a:prstGeom>
            <a:solidFill>
              <a:srgbClr val="3333FF"/>
            </a:solidFill>
            <a:ln>
              <a:solidFill>
                <a:srgbClr val="3333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-2302986" y="4700130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>
              <a:off x="-1784799" y="5134135"/>
              <a:ext cx="201773" cy="21602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65"/>
            <p:cNvSpPr/>
            <p:nvPr/>
          </p:nvSpPr>
          <p:spPr>
            <a:xfrm>
              <a:off x="-1241647" y="5507905"/>
              <a:ext cx="180000" cy="180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9" name="群組 68"/>
            <p:cNvGrpSpPr/>
            <p:nvPr/>
          </p:nvGrpSpPr>
          <p:grpSpPr>
            <a:xfrm>
              <a:off x="-3801237" y="3785973"/>
              <a:ext cx="3697714" cy="2869496"/>
              <a:chOff x="683568" y="2872875"/>
              <a:chExt cx="3828482" cy="3136118"/>
            </a:xfrm>
          </p:grpSpPr>
          <p:grpSp>
            <p:nvGrpSpPr>
              <p:cNvPr id="79" name="群組 78"/>
              <p:cNvGrpSpPr/>
              <p:nvPr/>
            </p:nvGrpSpPr>
            <p:grpSpPr>
              <a:xfrm>
                <a:off x="1043608" y="3039000"/>
                <a:ext cx="3096344" cy="2596492"/>
                <a:chOff x="1259632" y="2924944"/>
                <a:chExt cx="2952328" cy="2232248"/>
              </a:xfrm>
            </p:grpSpPr>
            <p:cxnSp>
              <p:nvCxnSpPr>
                <p:cNvPr id="82" name="直線單箭頭接點 81"/>
                <p:cNvCxnSpPr/>
                <p:nvPr/>
              </p:nvCxnSpPr>
              <p:spPr>
                <a:xfrm>
                  <a:off x="1259632" y="5157192"/>
                  <a:ext cx="295232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單箭頭接點 82"/>
                <p:cNvCxnSpPr/>
                <p:nvPr/>
              </p:nvCxnSpPr>
              <p:spPr>
                <a:xfrm flipV="1">
                  <a:off x="1259632" y="2924944"/>
                  <a:ext cx="0" cy="223224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文字方塊 79"/>
              <p:cNvSpPr txBox="1"/>
              <p:nvPr/>
            </p:nvSpPr>
            <p:spPr>
              <a:xfrm>
                <a:off x="4034288" y="5608883"/>
                <a:ext cx="4777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i="1" dirty="0" smtClean="0">
                    <a:solidFill>
                      <a:schemeClr val="accent4"/>
                    </a:solidFill>
                  </a:rPr>
                  <a:t>f</a:t>
                </a:r>
                <a:r>
                  <a:rPr lang="en-US" altLang="zh-TW" sz="2000" baseline="-25000" dirty="0" smtClean="0">
                    <a:solidFill>
                      <a:schemeClr val="accent4"/>
                    </a:solidFill>
                  </a:rPr>
                  <a:t>1</a:t>
                </a:r>
                <a:endParaRPr lang="zh-TW" altLang="en-US" sz="2000" baseline="-250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1" name="文字方塊 80"/>
              <p:cNvSpPr txBox="1"/>
              <p:nvPr/>
            </p:nvSpPr>
            <p:spPr>
              <a:xfrm>
                <a:off x="683568" y="2872875"/>
                <a:ext cx="4777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i="1" dirty="0" smtClean="0">
                    <a:solidFill>
                      <a:schemeClr val="accent4"/>
                    </a:solidFill>
                  </a:rPr>
                  <a:t>f</a:t>
                </a:r>
                <a:r>
                  <a:rPr lang="en-US" altLang="zh-TW" sz="2000" baseline="-25000" dirty="0" smtClean="0">
                    <a:solidFill>
                      <a:schemeClr val="accent4"/>
                    </a:solidFill>
                  </a:rPr>
                  <a:t>2</a:t>
                </a:r>
                <a:endParaRPr lang="zh-TW" altLang="en-US" sz="2000" baseline="-25000" dirty="0">
                  <a:solidFill>
                    <a:schemeClr val="accent4"/>
                  </a:solidFill>
                </a:endParaRPr>
              </a:p>
            </p:txBody>
          </p:sp>
        </p:grpSp>
      </p:grpSp>
      <p:sp>
        <p:nvSpPr>
          <p:cNvPr id="10" name="文字方塊 9"/>
          <p:cNvSpPr txBox="1"/>
          <p:nvPr/>
        </p:nvSpPr>
        <p:spPr>
          <a:xfrm>
            <a:off x="853414" y="2407920"/>
            <a:ext cx="183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(for convergence)</a:t>
            </a:r>
            <a:endParaRPr lang="zh-TW" altLang="en-US" dirty="0"/>
          </a:p>
        </p:txBody>
      </p:sp>
      <p:sp>
        <p:nvSpPr>
          <p:cNvPr id="84" name="文字方塊 83"/>
          <p:cNvSpPr txBox="1"/>
          <p:nvPr/>
        </p:nvSpPr>
        <p:spPr>
          <a:xfrm>
            <a:off x="4864046" y="2427520"/>
            <a:ext cx="173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(for distribution)</a:t>
            </a:r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701550" y="5487623"/>
            <a:ext cx="3236021" cy="347179"/>
            <a:chOff x="701550" y="5487623"/>
            <a:chExt cx="3236021" cy="347179"/>
          </a:xfrm>
        </p:grpSpPr>
        <p:sp>
          <p:nvSpPr>
            <p:cNvPr id="73" name="橢圓 72"/>
            <p:cNvSpPr/>
            <p:nvPr/>
          </p:nvSpPr>
          <p:spPr>
            <a:xfrm>
              <a:off x="701550" y="5593642"/>
              <a:ext cx="180000" cy="18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橢圓 73"/>
            <p:cNvSpPr/>
            <p:nvPr/>
          </p:nvSpPr>
          <p:spPr>
            <a:xfrm>
              <a:off x="2864113" y="5571784"/>
              <a:ext cx="180000" cy="180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889167" y="5496248"/>
              <a:ext cx="19904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(rank 1) is better than</a:t>
              </a:r>
              <a:endParaRPr lang="zh-TW" altLang="en-US" sz="1600" dirty="0"/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3059830" y="5487623"/>
              <a:ext cx="8777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(rank 2).</a:t>
              </a:r>
              <a:endParaRPr lang="zh-TW" altLang="en-US" sz="1600" dirty="0"/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5354385" y="2919061"/>
            <a:ext cx="2908698" cy="1551461"/>
            <a:chOff x="5354385" y="2919061"/>
            <a:chExt cx="2908698" cy="1551461"/>
          </a:xfrm>
        </p:grpSpPr>
        <p:sp>
          <p:nvSpPr>
            <p:cNvPr id="16" name="文字方塊 15"/>
            <p:cNvSpPr txBox="1"/>
            <p:nvPr/>
          </p:nvSpPr>
          <p:spPr>
            <a:xfrm>
              <a:off x="6762351" y="2919061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i="1" dirty="0" smtClean="0"/>
                <a:t>d</a:t>
              </a:r>
              <a:r>
                <a:rPr lang="en-US" altLang="zh-TW" dirty="0" smtClean="0"/>
                <a:t>(A) = </a:t>
              </a:r>
              <a:r>
                <a:rPr lang="en-US" altLang="zh-TW" i="1" dirty="0" smtClean="0"/>
                <a:t>d</a:t>
              </a:r>
              <a:r>
                <a:rPr lang="en-US" altLang="zh-TW" dirty="0" smtClean="0"/>
                <a:t>1 + </a:t>
              </a:r>
              <a:r>
                <a:rPr lang="en-US" altLang="zh-TW" i="1" dirty="0" smtClean="0"/>
                <a:t>d</a:t>
              </a:r>
              <a:r>
                <a:rPr lang="en-US" altLang="zh-TW" dirty="0" smtClean="0"/>
                <a:t>2</a:t>
              </a:r>
              <a:endParaRPr lang="zh-TW" altLang="en-US" dirty="0"/>
            </a:p>
          </p:txBody>
        </p:sp>
        <p:sp>
          <p:nvSpPr>
            <p:cNvPr id="28" name="左大括弧 27"/>
            <p:cNvSpPr/>
            <p:nvPr/>
          </p:nvSpPr>
          <p:spPr>
            <a:xfrm rot="5400000">
              <a:off x="5765093" y="3112557"/>
              <a:ext cx="127836" cy="949252"/>
            </a:xfrm>
            <a:prstGeom prst="leftBrace">
              <a:avLst>
                <a:gd name="adj1" fmla="val 29624"/>
                <a:gd name="adj2" fmla="val 5097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5640043" y="314176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i="1" dirty="0" smtClean="0"/>
                <a:t>d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6587889" y="3817448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i="1" dirty="0" smtClean="0"/>
                <a:t>d2</a:t>
              </a:r>
              <a:endParaRPr lang="zh-TW" altLang="en-US" dirty="0"/>
            </a:p>
          </p:txBody>
        </p:sp>
        <p:sp>
          <p:nvSpPr>
            <p:cNvPr id="54" name="右大括弧 53"/>
            <p:cNvSpPr/>
            <p:nvPr/>
          </p:nvSpPr>
          <p:spPr>
            <a:xfrm>
              <a:off x="6371901" y="3671198"/>
              <a:ext cx="130466" cy="799324"/>
            </a:xfrm>
            <a:prstGeom prst="rightBrace">
              <a:avLst>
                <a:gd name="adj1" fmla="val 13909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0" name="文字方塊 69"/>
          <p:cNvSpPr txBox="1"/>
          <p:nvPr/>
        </p:nvSpPr>
        <p:spPr>
          <a:xfrm>
            <a:off x="5029358" y="5492168"/>
            <a:ext cx="2919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A is better than B</a:t>
            </a:r>
            <a:br>
              <a:rPr lang="en-US" altLang="zh-TW" sz="1600" dirty="0" smtClean="0"/>
            </a:br>
            <a:r>
              <a:rPr lang="en-US" altLang="zh-TW" sz="1600" dirty="0" smtClean="0"/>
              <a:t>(since B's area is more crowded).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86494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6" grpId="0"/>
      <p:bldP spid="10" grpId="0"/>
      <p:bldP spid="84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圖片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828" y="2757623"/>
            <a:ext cx="5265556" cy="3159333"/>
          </a:xfrm>
          <a:prstGeom prst="rect">
            <a:avLst/>
          </a:prstGeom>
        </p:spPr>
      </p:pic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Reference </a:t>
            </a:r>
            <a:r>
              <a:rPr lang="en-US" altLang="zh-TW" sz="4400" dirty="0" smtClean="0"/>
              <a:t>point-based selection</a:t>
            </a:r>
            <a:endParaRPr lang="zh-TW" altLang="en-US" sz="4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91242" y="1608937"/>
            <a:ext cx="7620000" cy="48006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NSGA-III [2] controls the distribution by reference points.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574818" y="5994027"/>
            <a:ext cx="7632848" cy="6223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200" dirty="0" smtClean="0">
                <a:solidFill>
                  <a:schemeClr val="tx1"/>
                </a:solidFill>
              </a:rPr>
              <a:t>[2</a:t>
            </a:r>
            <a:r>
              <a:rPr lang="en-US" altLang="zh-TW" sz="1200" dirty="0">
                <a:solidFill>
                  <a:schemeClr val="tx1"/>
                </a:solidFill>
              </a:rPr>
              <a:t>] K. Deb and H. Jain, “An evolutionary many-objective optimization algorithm using reference-point based non-dominated sorting approach, part I: Solving problems with box constraints,” </a:t>
            </a:r>
            <a:r>
              <a:rPr lang="en-US" altLang="zh-TW" sz="1200" i="1" dirty="0">
                <a:solidFill>
                  <a:schemeClr val="tx1"/>
                </a:solidFill>
              </a:rPr>
              <a:t>IEEE Transactions on Evolutionary Computation</a:t>
            </a:r>
            <a:r>
              <a:rPr lang="en-US" altLang="zh-TW" sz="1200" dirty="0">
                <a:solidFill>
                  <a:schemeClr val="tx1"/>
                </a:solidFill>
              </a:rPr>
              <a:t>, vol. 18, no. 4, pp. 577–601, 2014.</a:t>
            </a:r>
          </a:p>
          <a:p>
            <a:endParaRPr lang="zh-TW" altLang="en-US" sz="1200" dirty="0"/>
          </a:p>
        </p:txBody>
      </p:sp>
      <p:cxnSp>
        <p:nvCxnSpPr>
          <p:cNvPr id="119" name="直線接點 118"/>
          <p:cNvCxnSpPr>
            <a:stCxn id="106" idx="3"/>
          </p:cNvCxnSpPr>
          <p:nvPr/>
        </p:nvCxnSpPr>
        <p:spPr>
          <a:xfrm flipH="1">
            <a:off x="3762151" y="3933511"/>
            <a:ext cx="145604" cy="2089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013492" y="3034773"/>
            <a:ext cx="1835716" cy="369332"/>
            <a:chOff x="1013492" y="3034773"/>
            <a:chExt cx="1835716" cy="369332"/>
          </a:xfrm>
        </p:grpSpPr>
        <p:sp>
          <p:nvSpPr>
            <p:cNvPr id="99" name="橢圓 98"/>
            <p:cNvSpPr/>
            <p:nvPr/>
          </p:nvSpPr>
          <p:spPr>
            <a:xfrm>
              <a:off x="1013492" y="3160677"/>
              <a:ext cx="180000" cy="180000"/>
            </a:xfrm>
            <a:prstGeom prst="ellipse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1176314" y="3034773"/>
              <a:ext cx="1672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Reference point</a:t>
              </a:r>
              <a:endParaRPr lang="zh-TW" altLang="en-US" dirty="0"/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1012733" y="3639905"/>
            <a:ext cx="1425973" cy="369332"/>
            <a:chOff x="1012733" y="3639905"/>
            <a:chExt cx="1425973" cy="369332"/>
          </a:xfrm>
        </p:grpSpPr>
        <p:cxnSp>
          <p:nvCxnSpPr>
            <p:cNvPr id="181" name="直線接點 180"/>
            <p:cNvCxnSpPr/>
            <p:nvPr/>
          </p:nvCxnSpPr>
          <p:spPr>
            <a:xfrm flipH="1" flipV="1">
              <a:off x="1012733" y="3824571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文字方塊 182"/>
            <p:cNvSpPr txBox="1"/>
            <p:nvPr/>
          </p:nvSpPr>
          <p:spPr>
            <a:xfrm>
              <a:off x="1186953" y="3639905"/>
              <a:ext cx="125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Association</a:t>
              </a:r>
              <a:endParaRPr lang="zh-TW" altLang="en-US" dirty="0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2159027" y="2131331"/>
            <a:ext cx="5149911" cy="3844377"/>
            <a:chOff x="2159027" y="2131331"/>
            <a:chExt cx="5149911" cy="3844377"/>
          </a:xfrm>
        </p:grpSpPr>
        <p:grpSp>
          <p:nvGrpSpPr>
            <p:cNvPr id="95" name="群組 94"/>
            <p:cNvGrpSpPr/>
            <p:nvPr/>
          </p:nvGrpSpPr>
          <p:grpSpPr>
            <a:xfrm>
              <a:off x="2159027" y="2306907"/>
              <a:ext cx="4735160" cy="3587054"/>
              <a:chOff x="2071684" y="2073993"/>
              <a:chExt cx="4735160" cy="3587054"/>
            </a:xfrm>
          </p:grpSpPr>
          <p:cxnSp>
            <p:nvCxnSpPr>
              <p:cNvPr id="61" name="直線接點 60"/>
              <p:cNvCxnSpPr/>
              <p:nvPr/>
            </p:nvCxnSpPr>
            <p:spPr>
              <a:xfrm flipV="1">
                <a:off x="5358363" y="2073993"/>
                <a:ext cx="20223" cy="2519632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4" name="群組 93"/>
              <p:cNvGrpSpPr/>
              <p:nvPr/>
            </p:nvGrpSpPr>
            <p:grpSpPr>
              <a:xfrm>
                <a:off x="2071684" y="2196708"/>
                <a:ext cx="4735160" cy="3464339"/>
                <a:chOff x="2071684" y="2196708"/>
                <a:chExt cx="4735160" cy="3464339"/>
              </a:xfrm>
            </p:grpSpPr>
            <p:grpSp>
              <p:nvGrpSpPr>
                <p:cNvPr id="20" name="群組 19"/>
                <p:cNvGrpSpPr/>
                <p:nvPr/>
              </p:nvGrpSpPr>
              <p:grpSpPr>
                <a:xfrm>
                  <a:off x="2411760" y="2196708"/>
                  <a:ext cx="4320480" cy="3421635"/>
                  <a:chOff x="1907704" y="2636912"/>
                  <a:chExt cx="4320480" cy="3421635"/>
                </a:xfrm>
              </p:grpSpPr>
              <p:cxnSp>
                <p:nvCxnSpPr>
                  <p:cNvPr id="15" name="直線單箭頭接點 14"/>
                  <p:cNvCxnSpPr/>
                  <p:nvPr/>
                </p:nvCxnSpPr>
                <p:spPr>
                  <a:xfrm flipV="1">
                    <a:off x="4860032" y="2636912"/>
                    <a:ext cx="0" cy="2375747"/>
                  </a:xfrm>
                  <a:prstGeom prst="straightConnector1">
                    <a:avLst/>
                  </a:prstGeom>
                  <a:ln w="76200">
                    <a:solidFill>
                      <a:schemeClr val="tx2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線單箭頭接點 15"/>
                  <p:cNvCxnSpPr/>
                  <p:nvPr/>
                </p:nvCxnSpPr>
                <p:spPr>
                  <a:xfrm>
                    <a:off x="4860032" y="5012659"/>
                    <a:ext cx="1368152" cy="1045888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線單箭頭接點 16"/>
                  <p:cNvCxnSpPr/>
                  <p:nvPr/>
                </p:nvCxnSpPr>
                <p:spPr>
                  <a:xfrm flipH="1">
                    <a:off x="1907704" y="5023243"/>
                    <a:ext cx="2952326" cy="299266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群組 92"/>
                <p:cNvGrpSpPr/>
                <p:nvPr/>
              </p:nvGrpSpPr>
              <p:grpSpPr>
                <a:xfrm>
                  <a:off x="2071684" y="2545549"/>
                  <a:ext cx="4735160" cy="3115498"/>
                  <a:chOff x="2071684" y="2545549"/>
                  <a:chExt cx="4735160" cy="3115498"/>
                </a:xfrm>
              </p:grpSpPr>
              <p:cxnSp>
                <p:nvCxnSpPr>
                  <p:cNvPr id="75" name="直線接點 74"/>
                  <p:cNvCxnSpPr/>
                  <p:nvPr/>
                </p:nvCxnSpPr>
                <p:spPr>
                  <a:xfrm flipH="1" flipV="1">
                    <a:off x="3131840" y="3756543"/>
                    <a:ext cx="2240260" cy="826497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接點 59"/>
                  <p:cNvCxnSpPr/>
                  <p:nvPr/>
                </p:nvCxnSpPr>
                <p:spPr>
                  <a:xfrm flipH="1" flipV="1">
                    <a:off x="4690059" y="4024604"/>
                    <a:ext cx="682042" cy="558437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接點 68"/>
                  <p:cNvCxnSpPr/>
                  <p:nvPr/>
                </p:nvCxnSpPr>
                <p:spPr>
                  <a:xfrm flipH="1" flipV="1">
                    <a:off x="4267200" y="2755917"/>
                    <a:ext cx="1104899" cy="1827123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接點 70"/>
                  <p:cNvCxnSpPr/>
                  <p:nvPr/>
                </p:nvCxnSpPr>
                <p:spPr>
                  <a:xfrm flipV="1">
                    <a:off x="5372099" y="2545549"/>
                    <a:ext cx="799428" cy="2037492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接點 85"/>
                  <p:cNvCxnSpPr/>
                  <p:nvPr/>
                </p:nvCxnSpPr>
                <p:spPr>
                  <a:xfrm flipV="1">
                    <a:off x="5372099" y="4386902"/>
                    <a:ext cx="1079810" cy="196140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接點 83"/>
                  <p:cNvCxnSpPr/>
                  <p:nvPr/>
                </p:nvCxnSpPr>
                <p:spPr>
                  <a:xfrm>
                    <a:off x="5398323" y="4582864"/>
                    <a:ext cx="1408521" cy="1049146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接點 81"/>
                  <p:cNvCxnSpPr/>
                  <p:nvPr/>
                </p:nvCxnSpPr>
                <p:spPr>
                  <a:xfrm flipH="1">
                    <a:off x="5357535" y="4583039"/>
                    <a:ext cx="14564" cy="1078008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接點 79"/>
                  <p:cNvCxnSpPr/>
                  <p:nvPr/>
                </p:nvCxnSpPr>
                <p:spPr>
                  <a:xfrm flipH="1">
                    <a:off x="3257409" y="4583039"/>
                    <a:ext cx="2114690" cy="826498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接點 77"/>
                  <p:cNvCxnSpPr/>
                  <p:nvPr/>
                </p:nvCxnSpPr>
                <p:spPr>
                  <a:xfrm flipH="1">
                    <a:off x="2071684" y="4582864"/>
                    <a:ext cx="3338825" cy="353286"/>
                  </a:xfrm>
                  <a:prstGeom prst="line">
                    <a:avLst/>
                  </a:prstGeom>
                  <a:ln w="1905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9" name="群組 48"/>
                  <p:cNvGrpSpPr/>
                  <p:nvPr/>
                </p:nvGrpSpPr>
                <p:grpSpPr>
                  <a:xfrm>
                    <a:off x="3635895" y="2993141"/>
                    <a:ext cx="2688702" cy="2312851"/>
                    <a:chOff x="3635895" y="2993141"/>
                    <a:chExt cx="2688702" cy="2312851"/>
                  </a:xfrm>
                </p:grpSpPr>
                <p:cxnSp>
                  <p:nvCxnSpPr>
                    <p:cNvPr id="33" name="直線接點 32"/>
                    <p:cNvCxnSpPr/>
                    <p:nvPr/>
                  </p:nvCxnSpPr>
                  <p:spPr>
                    <a:xfrm>
                      <a:off x="3635896" y="4756569"/>
                      <a:ext cx="2688701" cy="549423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直線接點 33"/>
                    <p:cNvCxnSpPr/>
                    <p:nvPr/>
                  </p:nvCxnSpPr>
                  <p:spPr>
                    <a:xfrm flipV="1">
                      <a:off x="3635895" y="2996952"/>
                      <a:ext cx="1728192" cy="1756811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直線接點 37"/>
                    <p:cNvCxnSpPr/>
                    <p:nvPr/>
                  </p:nvCxnSpPr>
                  <p:spPr>
                    <a:xfrm>
                      <a:off x="5364087" y="2993141"/>
                      <a:ext cx="960510" cy="2312851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8" name="橢圓 47"/>
                  <p:cNvSpPr/>
                  <p:nvPr/>
                </p:nvSpPr>
                <p:spPr>
                  <a:xfrm>
                    <a:off x="3545894" y="4663763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0" name="橢圓 49"/>
                  <p:cNvSpPr/>
                  <p:nvPr/>
                </p:nvSpPr>
                <p:spPr>
                  <a:xfrm>
                    <a:off x="4409991" y="4829869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1" name="橢圓 50"/>
                  <p:cNvSpPr/>
                  <p:nvPr/>
                </p:nvSpPr>
                <p:spPr>
                  <a:xfrm>
                    <a:off x="5268887" y="5011867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2" name="橢圓 51"/>
                  <p:cNvSpPr/>
                  <p:nvPr/>
                </p:nvSpPr>
                <p:spPr>
                  <a:xfrm>
                    <a:off x="6192197" y="5192167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3" name="橢圓 52"/>
                  <p:cNvSpPr/>
                  <p:nvPr/>
                </p:nvSpPr>
                <p:spPr>
                  <a:xfrm>
                    <a:off x="4123899" y="4071275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4" name="橢圓 53"/>
                  <p:cNvSpPr/>
                  <p:nvPr/>
                </p:nvSpPr>
                <p:spPr>
                  <a:xfrm>
                    <a:off x="4995388" y="4226274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5" name="橢圓 54"/>
                  <p:cNvSpPr/>
                  <p:nvPr/>
                </p:nvSpPr>
                <p:spPr>
                  <a:xfrm>
                    <a:off x="5896359" y="4401063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6" name="橢圓 55"/>
                  <p:cNvSpPr/>
                  <p:nvPr/>
                </p:nvSpPr>
                <p:spPr>
                  <a:xfrm>
                    <a:off x="4691610" y="3521451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7" name="橢圓 56"/>
                  <p:cNvSpPr/>
                  <p:nvPr/>
                </p:nvSpPr>
                <p:spPr>
                  <a:xfrm>
                    <a:off x="5606486" y="3690872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8" name="橢圓 57"/>
                  <p:cNvSpPr/>
                  <p:nvPr/>
                </p:nvSpPr>
                <p:spPr>
                  <a:xfrm>
                    <a:off x="5282099" y="2918861"/>
                    <a:ext cx="180000" cy="180000"/>
                  </a:xfrm>
                  <a:prstGeom prst="ellips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</p:grpSp>
        <p:sp>
          <p:nvSpPr>
            <p:cNvPr id="11" name="文字方塊 10"/>
            <p:cNvSpPr txBox="1"/>
            <p:nvPr/>
          </p:nvSpPr>
          <p:spPr>
            <a:xfrm>
              <a:off x="5572644" y="2131331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i="1" dirty="0" smtClean="0"/>
                <a:t>f</a:t>
              </a:r>
              <a:r>
                <a:rPr lang="en-US" altLang="zh-TW" sz="2000" baseline="-25000" dirty="0" smtClean="0"/>
                <a:t>3</a:t>
              </a:r>
              <a:endParaRPr lang="zh-TW" altLang="en-US" sz="2000" baseline="-25000" dirty="0"/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6959162" y="5575598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i="1" dirty="0" smtClean="0"/>
                <a:t>f</a:t>
              </a:r>
              <a:r>
                <a:rPr lang="en-US" altLang="zh-TW" sz="2000" baseline="-25000" dirty="0" smtClean="0"/>
                <a:t>1</a:t>
              </a:r>
              <a:endParaRPr lang="zh-TW" altLang="en-US" sz="2000" baseline="-25000" dirty="0"/>
            </a:p>
          </p:txBody>
        </p:sp>
        <p:sp>
          <p:nvSpPr>
            <p:cNvPr id="74" name="文字方塊 73"/>
            <p:cNvSpPr txBox="1"/>
            <p:nvPr/>
          </p:nvSpPr>
          <p:spPr>
            <a:xfrm>
              <a:off x="2290734" y="5269130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i="1" dirty="0" smtClean="0"/>
                <a:t>f</a:t>
              </a:r>
              <a:r>
                <a:rPr lang="en-US" altLang="zh-TW" sz="2000" baseline="-25000" dirty="0" smtClean="0"/>
                <a:t>2</a:t>
              </a:r>
              <a:endParaRPr lang="zh-TW" altLang="en-US" sz="2000" baseline="-250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6728817" y="2659971"/>
            <a:ext cx="1532792" cy="1745085"/>
            <a:chOff x="6728817" y="2659971"/>
            <a:chExt cx="1532792" cy="1745085"/>
          </a:xfrm>
        </p:grpSpPr>
        <p:sp>
          <p:nvSpPr>
            <p:cNvPr id="12" name="文字方塊 11"/>
            <p:cNvSpPr txBox="1"/>
            <p:nvPr/>
          </p:nvSpPr>
          <p:spPr>
            <a:xfrm>
              <a:off x="6728817" y="2659971"/>
              <a:ext cx="153279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(    1,     0,     0)</a:t>
              </a:r>
            </a:p>
            <a:p>
              <a:r>
                <a:rPr lang="en-US" altLang="zh-TW" dirty="0" smtClean="0"/>
                <a:t>(2/3, 1/3,     0)</a:t>
              </a:r>
            </a:p>
            <a:p>
              <a:r>
                <a:rPr lang="en-US" altLang="zh-TW" dirty="0" smtClean="0"/>
                <a:t>(1/3, 1/3, 1/3)</a:t>
              </a:r>
            </a:p>
            <a:p>
              <a:r>
                <a:rPr lang="en-US" altLang="zh-TW" dirty="0" smtClean="0"/>
                <a:t>(    0, 2/3, 1/3)</a:t>
              </a:r>
            </a:p>
            <a:p>
              <a:r>
                <a:rPr lang="en-US" altLang="zh-TW" dirty="0" smtClean="0"/>
                <a:t>(    0,     1,     0)</a:t>
              </a: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7348086" y="4149217"/>
              <a:ext cx="461665" cy="25583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TW" b="1" dirty="0" smtClean="0"/>
                <a:t>…</a:t>
              </a:r>
              <a:endParaRPr lang="zh-TW" altLang="en-US" b="1" dirty="0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1012733" y="2990413"/>
            <a:ext cx="5745774" cy="2785240"/>
            <a:chOff x="1012733" y="2990413"/>
            <a:chExt cx="5745774" cy="2785240"/>
          </a:xfrm>
        </p:grpSpPr>
        <p:grpSp>
          <p:nvGrpSpPr>
            <p:cNvPr id="7" name="群組 6"/>
            <p:cNvGrpSpPr/>
            <p:nvPr/>
          </p:nvGrpSpPr>
          <p:grpSpPr>
            <a:xfrm>
              <a:off x="1012733" y="2990413"/>
              <a:ext cx="5745774" cy="2785240"/>
              <a:chOff x="1012733" y="2990413"/>
              <a:chExt cx="5745774" cy="2785240"/>
            </a:xfrm>
          </p:grpSpPr>
          <p:sp>
            <p:nvSpPr>
              <p:cNvPr id="106" name="橢圓 105"/>
              <p:cNvSpPr/>
              <p:nvPr/>
            </p:nvSpPr>
            <p:spPr>
              <a:xfrm>
                <a:off x="3881395" y="377987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橢圓 106"/>
              <p:cNvSpPr/>
              <p:nvPr/>
            </p:nvSpPr>
            <p:spPr>
              <a:xfrm>
                <a:off x="4675488" y="456444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橢圓 107"/>
              <p:cNvSpPr/>
              <p:nvPr/>
            </p:nvSpPr>
            <p:spPr>
              <a:xfrm>
                <a:off x="6114693" y="429429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橢圓 108"/>
              <p:cNvSpPr/>
              <p:nvPr/>
            </p:nvSpPr>
            <p:spPr>
              <a:xfrm>
                <a:off x="6240272" y="3380124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橢圓 109"/>
              <p:cNvSpPr/>
              <p:nvPr/>
            </p:nvSpPr>
            <p:spPr>
              <a:xfrm>
                <a:off x="4812937" y="3151159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橢圓 110"/>
              <p:cNvSpPr/>
              <p:nvPr/>
            </p:nvSpPr>
            <p:spPr>
              <a:xfrm>
                <a:off x="5611767" y="299041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橢圓 111"/>
              <p:cNvSpPr/>
              <p:nvPr/>
            </p:nvSpPr>
            <p:spPr>
              <a:xfrm>
                <a:off x="5633102" y="559565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橢圓 112"/>
              <p:cNvSpPr/>
              <p:nvPr/>
            </p:nvSpPr>
            <p:spPr>
              <a:xfrm>
                <a:off x="6578507" y="521153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橢圓 113"/>
              <p:cNvSpPr/>
              <p:nvPr/>
            </p:nvSpPr>
            <p:spPr>
              <a:xfrm>
                <a:off x="4251370" y="5398910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橢圓 114"/>
              <p:cNvSpPr/>
              <p:nvPr/>
            </p:nvSpPr>
            <p:spPr>
              <a:xfrm>
                <a:off x="2703868" y="4762393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3" name="群組 2"/>
              <p:cNvGrpSpPr/>
              <p:nvPr/>
            </p:nvGrpSpPr>
            <p:grpSpPr>
              <a:xfrm>
                <a:off x="1012733" y="3339416"/>
                <a:ext cx="1380965" cy="369332"/>
                <a:chOff x="1012733" y="3339416"/>
                <a:chExt cx="1380965" cy="369332"/>
              </a:xfrm>
            </p:grpSpPr>
            <p:sp>
              <p:nvSpPr>
                <p:cNvPr id="100" name="橢圓 99"/>
                <p:cNvSpPr/>
                <p:nvPr/>
              </p:nvSpPr>
              <p:spPr>
                <a:xfrm>
                  <a:off x="1012733" y="345862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3" name="文字方塊 102"/>
                <p:cNvSpPr txBox="1"/>
                <p:nvPr/>
              </p:nvSpPr>
              <p:spPr>
                <a:xfrm>
                  <a:off x="1200743" y="3339416"/>
                  <a:ext cx="11929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Individuals</a:t>
                  </a:r>
                  <a:endParaRPr lang="zh-TW" altLang="en-US" dirty="0"/>
                </a:p>
              </p:txBody>
            </p:sp>
          </p:grpSp>
        </p:grpSp>
        <p:sp>
          <p:nvSpPr>
            <p:cNvPr id="77" name="橢圓 76"/>
            <p:cNvSpPr/>
            <p:nvPr/>
          </p:nvSpPr>
          <p:spPr>
            <a:xfrm>
              <a:off x="3045272" y="5167445"/>
              <a:ext cx="180000" cy="180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3180028" y="4675335"/>
              <a:ext cx="180000" cy="180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2793868" y="2840309"/>
            <a:ext cx="3874639" cy="2871288"/>
            <a:chOff x="2793868" y="2840309"/>
            <a:chExt cx="3874639" cy="2871288"/>
          </a:xfrm>
        </p:grpSpPr>
        <p:grpSp>
          <p:nvGrpSpPr>
            <p:cNvPr id="10" name="群組 9"/>
            <p:cNvGrpSpPr/>
            <p:nvPr/>
          </p:nvGrpSpPr>
          <p:grpSpPr>
            <a:xfrm>
              <a:off x="2793868" y="2840309"/>
              <a:ext cx="3874639" cy="2871288"/>
              <a:chOff x="2793868" y="2840309"/>
              <a:chExt cx="3874639" cy="2871288"/>
            </a:xfrm>
          </p:grpSpPr>
          <p:cxnSp>
            <p:nvCxnSpPr>
              <p:cNvPr id="128" name="直線接點 127"/>
              <p:cNvCxnSpPr>
                <a:endCxn id="115" idx="4"/>
              </p:cNvCxnSpPr>
              <p:nvPr/>
            </p:nvCxnSpPr>
            <p:spPr>
              <a:xfrm flipH="1" flipV="1">
                <a:off x="2793868" y="4942393"/>
                <a:ext cx="6145" cy="15142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>
                <a:stCxn id="114" idx="2"/>
              </p:cNvCxnSpPr>
              <p:nvPr/>
            </p:nvCxnSpPr>
            <p:spPr>
              <a:xfrm flipH="1" flipV="1">
                <a:off x="3921943" y="5411490"/>
                <a:ext cx="329427" cy="774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>
                <a:stCxn id="112" idx="2"/>
              </p:cNvCxnSpPr>
              <p:nvPr/>
            </p:nvCxnSpPr>
            <p:spPr>
              <a:xfrm flipH="1" flipV="1">
                <a:off x="5474151" y="5683518"/>
                <a:ext cx="158951" cy="213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/>
              <p:cNvCxnSpPr>
                <a:stCxn id="113" idx="4"/>
              </p:cNvCxnSpPr>
              <p:nvPr/>
            </p:nvCxnSpPr>
            <p:spPr>
              <a:xfrm flipH="1">
                <a:off x="6662500" y="5391533"/>
                <a:ext cx="6007" cy="32006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/>
              <p:cNvCxnSpPr>
                <a:stCxn id="107" idx="7"/>
              </p:cNvCxnSpPr>
              <p:nvPr/>
            </p:nvCxnSpPr>
            <p:spPr>
              <a:xfrm flipV="1">
                <a:off x="4829128" y="4328488"/>
                <a:ext cx="83027" cy="2623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接點 147"/>
              <p:cNvCxnSpPr>
                <a:stCxn id="110" idx="2"/>
              </p:cNvCxnSpPr>
              <p:nvPr/>
            </p:nvCxnSpPr>
            <p:spPr>
              <a:xfrm flipH="1" flipV="1">
                <a:off x="4526607" y="3210509"/>
                <a:ext cx="286330" cy="306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接點 154"/>
              <p:cNvCxnSpPr>
                <a:endCxn id="111" idx="1"/>
              </p:cNvCxnSpPr>
              <p:nvPr/>
            </p:nvCxnSpPr>
            <p:spPr>
              <a:xfrm>
                <a:off x="5495202" y="2840309"/>
                <a:ext cx="142925" cy="17646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接點 157"/>
              <p:cNvCxnSpPr>
                <a:endCxn id="109" idx="2"/>
              </p:cNvCxnSpPr>
              <p:nvPr/>
            </p:nvCxnSpPr>
            <p:spPr>
              <a:xfrm flipV="1">
                <a:off x="6012975" y="3470124"/>
                <a:ext cx="227297" cy="710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 162"/>
              <p:cNvCxnSpPr>
                <a:stCxn id="108" idx="5"/>
              </p:cNvCxnSpPr>
              <p:nvPr/>
            </p:nvCxnSpPr>
            <p:spPr>
              <a:xfrm>
                <a:off x="6268333" y="4447933"/>
                <a:ext cx="220480" cy="1705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直線接點 87"/>
            <p:cNvCxnSpPr/>
            <p:nvPr/>
          </p:nvCxnSpPr>
          <p:spPr>
            <a:xfrm flipH="1" flipV="1">
              <a:off x="3044343" y="5076677"/>
              <a:ext cx="90929" cy="27076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 flipV="1">
              <a:off x="3270028" y="4855335"/>
              <a:ext cx="9749" cy="1519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字方塊 18"/>
          <p:cNvSpPr txBox="1"/>
          <p:nvPr/>
        </p:nvSpPr>
        <p:spPr>
          <a:xfrm>
            <a:off x="2965257" y="3358893"/>
            <a:ext cx="145700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niche count = 1</a:t>
            </a:r>
            <a:endParaRPr lang="zh-TW" altLang="en-US" sz="1600" dirty="0"/>
          </a:p>
        </p:txBody>
      </p:sp>
      <p:sp>
        <p:nvSpPr>
          <p:cNvPr id="83" name="文字方塊 82"/>
          <p:cNvSpPr txBox="1"/>
          <p:nvPr/>
        </p:nvSpPr>
        <p:spPr>
          <a:xfrm>
            <a:off x="1020745" y="4665650"/>
            <a:ext cx="145700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niche count = 3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6356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Vector angle-based selection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err="1" smtClean="0"/>
              <a:t>VaEA</a:t>
            </a:r>
            <a:r>
              <a:rPr lang="en-US" altLang="zh-TW" sz="2800" dirty="0" smtClean="0"/>
              <a:t> [3] </a:t>
            </a:r>
            <a:r>
              <a:rPr lang="en-US" altLang="zh-TW" sz="2800" dirty="0"/>
              <a:t>points out that generation of reference points is a </a:t>
            </a:r>
            <a:r>
              <a:rPr lang="en-US" altLang="zh-TW" sz="2800" dirty="0" smtClean="0"/>
              <a:t>challenge.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620750" y="5993476"/>
            <a:ext cx="7632848" cy="5460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200" dirty="0" smtClean="0">
                <a:solidFill>
                  <a:schemeClr val="tx1"/>
                </a:solidFill>
              </a:rPr>
              <a:t>[3] </a:t>
            </a:r>
            <a:r>
              <a:rPr lang="en-US" altLang="zh-TW" sz="1200" dirty="0">
                <a:solidFill>
                  <a:schemeClr val="tx1"/>
                </a:solidFill>
              </a:rPr>
              <a:t>Y. Xiang, Y. Zhou, M. Li, and Z. Chen, “A vector angle-based evolutionary algorithm for unconstrained many-objective optimization,” </a:t>
            </a:r>
            <a:r>
              <a:rPr lang="en-US" altLang="zh-TW" sz="1200" i="1" dirty="0">
                <a:solidFill>
                  <a:schemeClr val="tx1"/>
                </a:solidFill>
              </a:rPr>
              <a:t>IEEE Transactions on Evolutionary Computation</a:t>
            </a:r>
            <a:r>
              <a:rPr lang="en-US" altLang="zh-TW" sz="1200" dirty="0">
                <a:solidFill>
                  <a:schemeClr val="tx1"/>
                </a:solidFill>
              </a:rPr>
              <a:t>, vol. 21, no. 1, Feb. 2017.</a:t>
            </a:r>
            <a:endParaRPr lang="en-US" altLang="zh-TW" sz="1200" dirty="0" smtClean="0">
              <a:solidFill>
                <a:schemeClr val="tx1"/>
              </a:solidFill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457200" y="2917570"/>
            <a:ext cx="2881410" cy="2368411"/>
            <a:chOff x="3095991" y="2641836"/>
            <a:chExt cx="3636249" cy="2976507"/>
          </a:xfrm>
        </p:grpSpPr>
        <p:grpSp>
          <p:nvGrpSpPr>
            <p:cNvPr id="47" name="群組 46"/>
            <p:cNvGrpSpPr/>
            <p:nvPr/>
          </p:nvGrpSpPr>
          <p:grpSpPr>
            <a:xfrm>
              <a:off x="3095991" y="2641836"/>
              <a:ext cx="3636249" cy="2976507"/>
              <a:chOff x="2591935" y="3082040"/>
              <a:chExt cx="3636249" cy="2976507"/>
            </a:xfrm>
          </p:grpSpPr>
          <p:cxnSp>
            <p:nvCxnSpPr>
              <p:cNvPr id="72" name="直線單箭頭接點 71"/>
              <p:cNvCxnSpPr/>
              <p:nvPr/>
            </p:nvCxnSpPr>
            <p:spPr>
              <a:xfrm flipV="1">
                <a:off x="4860032" y="3082040"/>
                <a:ext cx="0" cy="193062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直線單箭頭接點 72"/>
              <p:cNvCxnSpPr/>
              <p:nvPr/>
            </p:nvCxnSpPr>
            <p:spPr>
              <a:xfrm>
                <a:off x="4860032" y="5012659"/>
                <a:ext cx="1368152" cy="104588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4" name="直線單箭頭接點 73"/>
              <p:cNvCxnSpPr/>
              <p:nvPr/>
            </p:nvCxnSpPr>
            <p:spPr>
              <a:xfrm flipH="1">
                <a:off x="2591935" y="5023243"/>
                <a:ext cx="2268095" cy="22990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48" name="群組 47"/>
            <p:cNvGrpSpPr/>
            <p:nvPr/>
          </p:nvGrpSpPr>
          <p:grpSpPr>
            <a:xfrm>
              <a:off x="3545894" y="2918861"/>
              <a:ext cx="2826303" cy="2453306"/>
              <a:chOff x="3545894" y="2918861"/>
              <a:chExt cx="2826303" cy="2453306"/>
            </a:xfrm>
          </p:grpSpPr>
          <p:grpSp>
            <p:nvGrpSpPr>
              <p:cNvPr id="49" name="群組 48"/>
              <p:cNvGrpSpPr/>
              <p:nvPr/>
            </p:nvGrpSpPr>
            <p:grpSpPr>
              <a:xfrm>
                <a:off x="3635895" y="2993141"/>
                <a:ext cx="2688702" cy="2312851"/>
                <a:chOff x="3635895" y="2993141"/>
                <a:chExt cx="2688702" cy="2312851"/>
              </a:xfrm>
            </p:grpSpPr>
            <p:cxnSp>
              <p:nvCxnSpPr>
                <p:cNvPr id="69" name="直線接點 68"/>
                <p:cNvCxnSpPr/>
                <p:nvPr/>
              </p:nvCxnSpPr>
              <p:spPr>
                <a:xfrm>
                  <a:off x="3635896" y="4756569"/>
                  <a:ext cx="2688701" cy="549423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接點 69"/>
                <p:cNvCxnSpPr/>
                <p:nvPr/>
              </p:nvCxnSpPr>
              <p:spPr>
                <a:xfrm flipV="1">
                  <a:off x="3635895" y="2996952"/>
                  <a:ext cx="1728192" cy="175681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接點 70"/>
                <p:cNvCxnSpPr/>
                <p:nvPr/>
              </p:nvCxnSpPr>
              <p:spPr>
                <a:xfrm>
                  <a:off x="5364087" y="2993141"/>
                  <a:ext cx="960510" cy="231285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橢圓 49"/>
              <p:cNvSpPr/>
              <p:nvPr/>
            </p:nvSpPr>
            <p:spPr>
              <a:xfrm>
                <a:off x="3545894" y="4663763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1" name="橢圓 50"/>
              <p:cNvSpPr/>
              <p:nvPr/>
            </p:nvSpPr>
            <p:spPr>
              <a:xfrm>
                <a:off x="4409991" y="4829869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橢圓 51"/>
              <p:cNvSpPr/>
              <p:nvPr/>
            </p:nvSpPr>
            <p:spPr>
              <a:xfrm>
                <a:off x="5268887" y="5011867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橢圓 52"/>
              <p:cNvSpPr/>
              <p:nvPr/>
            </p:nvSpPr>
            <p:spPr>
              <a:xfrm>
                <a:off x="6192197" y="5192167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4" name="橢圓 53"/>
              <p:cNvSpPr/>
              <p:nvPr/>
            </p:nvSpPr>
            <p:spPr>
              <a:xfrm>
                <a:off x="4123899" y="4071275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橢圓 54"/>
              <p:cNvSpPr/>
              <p:nvPr/>
            </p:nvSpPr>
            <p:spPr>
              <a:xfrm>
                <a:off x="4995388" y="4226274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橢圓 55"/>
              <p:cNvSpPr/>
              <p:nvPr/>
            </p:nvSpPr>
            <p:spPr>
              <a:xfrm>
                <a:off x="5896359" y="4401063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橢圓 56"/>
              <p:cNvSpPr/>
              <p:nvPr/>
            </p:nvSpPr>
            <p:spPr>
              <a:xfrm>
                <a:off x="4691610" y="3521451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5606486" y="3690872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橢圓 58"/>
              <p:cNvSpPr/>
              <p:nvPr/>
            </p:nvSpPr>
            <p:spPr>
              <a:xfrm>
                <a:off x="5282099" y="2918861"/>
                <a:ext cx="180000" cy="180000"/>
              </a:xfrm>
              <a:prstGeom prst="ellips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78" name="圖片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159" y="3779999"/>
            <a:ext cx="3657917" cy="2194751"/>
          </a:xfrm>
          <a:prstGeom prst="rect">
            <a:avLst/>
          </a:prstGeom>
        </p:spPr>
      </p:pic>
      <p:pic>
        <p:nvPicPr>
          <p:cNvPr id="77" name="圖片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174" y="2076733"/>
            <a:ext cx="3657917" cy="2194751"/>
          </a:xfrm>
          <a:prstGeom prst="rect">
            <a:avLst/>
          </a:prstGeom>
        </p:spPr>
      </p:pic>
      <p:sp>
        <p:nvSpPr>
          <p:cNvPr id="79" name="副標題 2"/>
          <p:cNvSpPr txBox="1">
            <a:spLocks/>
          </p:cNvSpPr>
          <p:nvPr/>
        </p:nvSpPr>
        <p:spPr>
          <a:xfrm>
            <a:off x="5309991" y="3980784"/>
            <a:ext cx="1875676" cy="237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Pareto front of DTLZ1</a:t>
            </a:r>
          </a:p>
        </p:txBody>
      </p:sp>
      <p:sp>
        <p:nvSpPr>
          <p:cNvPr id="80" name="副標題 2"/>
          <p:cNvSpPr txBox="1">
            <a:spLocks/>
          </p:cNvSpPr>
          <p:nvPr/>
        </p:nvSpPr>
        <p:spPr>
          <a:xfrm>
            <a:off x="5339162" y="5684050"/>
            <a:ext cx="1875676" cy="237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Pareto front of DTLZ1</a:t>
            </a:r>
            <a:r>
              <a:rPr lang="en-US" altLang="zh-TW" sz="1200" baseline="30000" dirty="0" smtClean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3" name="直線單箭頭接點 2"/>
          <p:cNvCxnSpPr/>
          <p:nvPr/>
        </p:nvCxnSpPr>
        <p:spPr>
          <a:xfrm flipV="1">
            <a:off x="3219130" y="3493799"/>
            <a:ext cx="1218044" cy="2862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3219130" y="4460615"/>
            <a:ext cx="1198615" cy="3807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450" y="2893636"/>
            <a:ext cx="370070" cy="37587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97" y="4677922"/>
            <a:ext cx="580537" cy="483781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 rot="20874435">
            <a:off x="2922503" y="3297916"/>
            <a:ext cx="108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RPs fit PF.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 rot="1172926">
            <a:off x="3006390" y="417791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do not fit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12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Vector angle-based selection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199" y="1600199"/>
            <a:ext cx="7991873" cy="1529045"/>
          </a:xfrm>
        </p:spPr>
        <p:txBody>
          <a:bodyPr>
            <a:normAutofit/>
          </a:bodyPr>
          <a:lstStyle/>
          <a:p>
            <a:r>
              <a:rPr lang="en-US" altLang="zh-TW" sz="2800" dirty="0" err="1" smtClean="0"/>
              <a:t>VaEA</a:t>
            </a:r>
            <a:r>
              <a:rPr lang="en-US" altLang="zh-TW" sz="2800" dirty="0" smtClean="0"/>
              <a:t> considers distribution based </a:t>
            </a:r>
            <a:r>
              <a:rPr lang="en-US" altLang="zh-TW" sz="2800" dirty="0"/>
              <a:t>on the angle between collected individuals </a:t>
            </a:r>
            <a:r>
              <a:rPr lang="en-US" altLang="zh-TW" sz="2800" dirty="0" smtClean="0"/>
              <a:t>(P) and </a:t>
            </a:r>
            <a:r>
              <a:rPr lang="en-US" altLang="zh-TW" sz="2800" dirty="0"/>
              <a:t>uncollected </a:t>
            </a:r>
            <a:r>
              <a:rPr lang="en-US" altLang="zh-TW" sz="2800" dirty="0" smtClean="0"/>
              <a:t>individuals (</a:t>
            </a:r>
            <a:r>
              <a:rPr lang="en-US" altLang="zh-TW" sz="2800" dirty="0" err="1" smtClean="0"/>
              <a:t>Fl</a:t>
            </a:r>
            <a:r>
              <a:rPr lang="en-US" altLang="zh-TW" sz="2800" dirty="0" smtClean="0"/>
              <a:t>).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DCDE-A12A-4F43-B829-BD4A6E199036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20" name="副標題 2"/>
          <p:cNvSpPr txBox="1">
            <a:spLocks/>
          </p:cNvSpPr>
          <p:nvPr/>
        </p:nvSpPr>
        <p:spPr>
          <a:xfrm>
            <a:off x="531183" y="3928406"/>
            <a:ext cx="3331194" cy="4756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Maximum Vector Angle First</a:t>
            </a:r>
            <a:r>
              <a:rPr lang="en-US" altLang="zh-TW" dirty="0" smtClean="0">
                <a:solidFill>
                  <a:schemeClr val="tx1"/>
                </a:solidFill>
              </a:rPr>
              <a:t>: y is preferred than x and z.</a:t>
            </a:r>
          </a:p>
        </p:txBody>
      </p:sp>
      <p:cxnSp>
        <p:nvCxnSpPr>
          <p:cNvPr id="36" name="直線接點 35"/>
          <p:cNvCxnSpPr/>
          <p:nvPr/>
        </p:nvCxnSpPr>
        <p:spPr>
          <a:xfrm flipV="1">
            <a:off x="4426533" y="3579082"/>
            <a:ext cx="882837" cy="2069878"/>
          </a:xfrm>
          <a:prstGeom prst="line">
            <a:avLst/>
          </a:prstGeom>
          <a:ln w="127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/>
          <p:cNvCxnSpPr/>
          <p:nvPr/>
        </p:nvCxnSpPr>
        <p:spPr>
          <a:xfrm flipV="1">
            <a:off x="4427828" y="3999089"/>
            <a:ext cx="1810766" cy="1679684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V="1">
            <a:off x="4427828" y="3444627"/>
            <a:ext cx="609622" cy="2234145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/>
          <p:cNvGrpSpPr/>
          <p:nvPr/>
        </p:nvGrpSpPr>
        <p:grpSpPr>
          <a:xfrm>
            <a:off x="4045312" y="2898332"/>
            <a:ext cx="4067485" cy="3156446"/>
            <a:chOff x="683568" y="2872875"/>
            <a:chExt cx="3828482" cy="3136118"/>
          </a:xfrm>
        </p:grpSpPr>
        <p:grpSp>
          <p:nvGrpSpPr>
            <p:cNvPr id="7" name="群組 6"/>
            <p:cNvGrpSpPr/>
            <p:nvPr/>
          </p:nvGrpSpPr>
          <p:grpSpPr>
            <a:xfrm>
              <a:off x="1043608" y="3039000"/>
              <a:ext cx="3096344" cy="2596492"/>
              <a:chOff x="1259632" y="2924944"/>
              <a:chExt cx="2952328" cy="2232248"/>
            </a:xfrm>
          </p:grpSpPr>
          <p:cxnSp>
            <p:nvCxnSpPr>
              <p:cNvPr id="12" name="直線單箭頭接點 11"/>
              <p:cNvCxnSpPr/>
              <p:nvPr/>
            </p:nvCxnSpPr>
            <p:spPr>
              <a:xfrm>
                <a:off x="1259632" y="5157192"/>
                <a:ext cx="29523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直線單箭頭接點 12"/>
              <p:cNvCxnSpPr/>
              <p:nvPr/>
            </p:nvCxnSpPr>
            <p:spPr>
              <a:xfrm flipV="1">
                <a:off x="1259632" y="2924944"/>
                <a:ext cx="0" cy="2232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" name="文字方塊 9"/>
            <p:cNvSpPr txBox="1"/>
            <p:nvPr/>
          </p:nvSpPr>
          <p:spPr>
            <a:xfrm>
              <a:off x="4034288" y="5608883"/>
              <a:ext cx="477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/>
                <a:t>f</a:t>
              </a:r>
              <a:r>
                <a:rPr lang="en-US" altLang="zh-TW" sz="2000" baseline="-25000" dirty="0" smtClean="0"/>
                <a:t>1</a:t>
              </a:r>
              <a:endParaRPr lang="zh-TW" altLang="en-US" sz="2000" baseline="-25000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683568" y="2872875"/>
              <a:ext cx="477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i="1" dirty="0" smtClean="0"/>
                <a:t>f</a:t>
              </a:r>
              <a:r>
                <a:rPr lang="en-US" altLang="zh-TW" sz="2000" baseline="-25000" dirty="0" smtClean="0"/>
                <a:t>2</a:t>
              </a:r>
              <a:endParaRPr lang="zh-TW" altLang="en-US" sz="2000" baseline="-25000" dirty="0"/>
            </a:p>
          </p:txBody>
        </p:sp>
      </p:grpSp>
      <p:sp>
        <p:nvSpPr>
          <p:cNvPr id="22" name="橢圓 21"/>
          <p:cNvSpPr/>
          <p:nvPr/>
        </p:nvSpPr>
        <p:spPr>
          <a:xfrm>
            <a:off x="4612345" y="4578865"/>
            <a:ext cx="198000" cy="19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865037" y="4321903"/>
            <a:ext cx="198000" cy="1980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037450" y="4936961"/>
            <a:ext cx="198000" cy="19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弧形 53"/>
          <p:cNvSpPr/>
          <p:nvPr/>
        </p:nvSpPr>
        <p:spPr>
          <a:xfrm>
            <a:off x="4704453" y="3914750"/>
            <a:ext cx="424390" cy="14544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/>
          <p:cNvSpPr txBox="1"/>
          <p:nvPr/>
        </p:nvSpPr>
        <p:spPr>
          <a:xfrm>
            <a:off x="4400276" y="457473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4798963" y="487232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5962589" y="53734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5037450" y="433018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x</a:t>
            </a:r>
            <a:endParaRPr lang="zh-TW" altLang="en-US" dirty="0">
              <a:solidFill>
                <a:srgbClr val="00B050"/>
              </a:solidFill>
            </a:endParaRPr>
          </a:p>
        </p:txBody>
      </p:sp>
      <p:cxnSp>
        <p:nvCxnSpPr>
          <p:cNvPr id="32" name="直線接點 31"/>
          <p:cNvCxnSpPr/>
          <p:nvPr/>
        </p:nvCxnSpPr>
        <p:spPr>
          <a:xfrm flipV="1">
            <a:off x="4427828" y="5266582"/>
            <a:ext cx="2647189" cy="412192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群組 14"/>
          <p:cNvGrpSpPr/>
          <p:nvPr/>
        </p:nvGrpSpPr>
        <p:grpSpPr>
          <a:xfrm>
            <a:off x="4426532" y="4639973"/>
            <a:ext cx="2647929" cy="1155841"/>
            <a:chOff x="3513060" y="4593382"/>
            <a:chExt cx="2647929" cy="1155841"/>
          </a:xfrm>
        </p:grpSpPr>
        <p:sp>
          <p:nvSpPr>
            <p:cNvPr id="55" name="弧形 54"/>
            <p:cNvSpPr/>
            <p:nvPr/>
          </p:nvSpPr>
          <p:spPr>
            <a:xfrm>
              <a:off x="5572614" y="5088370"/>
              <a:ext cx="148723" cy="388898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6" name="直線接點 45"/>
            <p:cNvCxnSpPr/>
            <p:nvPr/>
          </p:nvCxnSpPr>
          <p:spPr>
            <a:xfrm flipV="1">
              <a:off x="3552895" y="4939861"/>
              <a:ext cx="2608094" cy="689293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V="1">
              <a:off x="3513060" y="4593382"/>
              <a:ext cx="2480669" cy="1035771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橢圓 25"/>
            <p:cNvSpPr/>
            <p:nvPr/>
          </p:nvSpPr>
          <p:spPr>
            <a:xfrm>
              <a:off x="5030600" y="4854788"/>
              <a:ext cx="198000" cy="19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5374613" y="5048647"/>
              <a:ext cx="198000" cy="198000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弧形 55"/>
            <p:cNvSpPr/>
            <p:nvPr/>
          </p:nvSpPr>
          <p:spPr>
            <a:xfrm>
              <a:off x="5300110" y="4753442"/>
              <a:ext cx="659714" cy="995781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4782442" y="4695763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00B050"/>
                  </a:solidFill>
                </a:rPr>
                <a:t>y</a:t>
              </a:r>
              <a:endParaRPr lang="zh-TW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5453320" y="4760234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B050"/>
                  </a:solidFill>
                </a:rPr>
                <a:t>z</a:t>
              </a:r>
              <a:endParaRPr lang="zh-TW" alt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66" name="橢圓 65"/>
          <p:cNvSpPr/>
          <p:nvPr/>
        </p:nvSpPr>
        <p:spPr>
          <a:xfrm>
            <a:off x="6897927" y="3151200"/>
            <a:ext cx="198000" cy="19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6897927" y="3448883"/>
            <a:ext cx="198000" cy="1980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/>
          <p:cNvSpPr txBox="1"/>
          <p:nvPr/>
        </p:nvSpPr>
        <p:spPr>
          <a:xfrm>
            <a:off x="7133154" y="306553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7112476" y="336622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Fl</a:t>
            </a:r>
            <a:endParaRPr lang="zh-TW" altLang="en-US" dirty="0"/>
          </a:p>
        </p:txBody>
      </p:sp>
      <p:sp>
        <p:nvSpPr>
          <p:cNvPr id="25" name="橢圓 24"/>
          <p:cNvSpPr/>
          <p:nvPr/>
        </p:nvSpPr>
        <p:spPr>
          <a:xfrm>
            <a:off x="5845072" y="5343576"/>
            <a:ext cx="198000" cy="19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0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1990</TotalTime>
  <Words>1098</Words>
  <Application>Microsoft Office PowerPoint</Application>
  <PresentationFormat>如螢幕大小 (4:3)</PresentationFormat>
  <Paragraphs>199</Paragraphs>
  <Slides>16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Cambria</vt:lpstr>
      <vt:lpstr>相鄰</vt:lpstr>
      <vt:lpstr>A Many-objective Evolutionary Algorithm with Reference Point-based and Vector Angle-based Selection</vt:lpstr>
      <vt:lpstr>Outline</vt:lpstr>
      <vt:lpstr>Introduction</vt:lpstr>
      <vt:lpstr>Introduction</vt:lpstr>
      <vt:lpstr>Introduction</vt:lpstr>
      <vt:lpstr>Selection of Individuals</vt:lpstr>
      <vt:lpstr>Reference point-based selection</vt:lpstr>
      <vt:lpstr>Vector angle-based selection</vt:lpstr>
      <vt:lpstr>Vector angle-based selection</vt:lpstr>
      <vt:lpstr>Hybridization</vt:lpstr>
      <vt:lpstr>Experiments and Results</vt:lpstr>
      <vt:lpstr>Experiments and Results</vt:lpstr>
      <vt:lpstr>Experiments and Results</vt:lpstr>
      <vt:lpstr>Experiments and Results</vt:lpstr>
      <vt:lpstr>Conclusions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Jerry</dc:creator>
  <cp:lastModifiedBy>User</cp:lastModifiedBy>
  <cp:revision>271</cp:revision>
  <dcterms:created xsi:type="dcterms:W3CDTF">2015-03-19T16:19:33Z</dcterms:created>
  <dcterms:modified xsi:type="dcterms:W3CDTF">2018-08-21T00:14:22Z</dcterms:modified>
</cp:coreProperties>
</file>