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327" r:id="rId2"/>
    <p:sldId id="305" r:id="rId3"/>
    <p:sldId id="306" r:id="rId4"/>
    <p:sldId id="307" r:id="rId5"/>
    <p:sldId id="296" r:id="rId6"/>
    <p:sldId id="328" r:id="rId7"/>
    <p:sldId id="299" r:id="rId8"/>
    <p:sldId id="298" r:id="rId9"/>
    <p:sldId id="297" r:id="rId10"/>
    <p:sldId id="300" r:id="rId11"/>
    <p:sldId id="331" r:id="rId12"/>
    <p:sldId id="332" r:id="rId13"/>
    <p:sldId id="333" r:id="rId14"/>
    <p:sldId id="334" r:id="rId15"/>
    <p:sldId id="303" r:id="rId16"/>
    <p:sldId id="336" r:id="rId17"/>
    <p:sldId id="339" r:id="rId18"/>
    <p:sldId id="337" r:id="rId19"/>
    <p:sldId id="301" r:id="rId20"/>
    <p:sldId id="315" r:id="rId21"/>
    <p:sldId id="316" r:id="rId22"/>
    <p:sldId id="319" r:id="rId23"/>
    <p:sldId id="302" r:id="rId24"/>
    <p:sldId id="340" r:id="rId25"/>
    <p:sldId id="304" r:id="rId2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新細明體" charset="0"/>
        <a:cs typeface="新細明體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805"/>
    <a:srgbClr val="FF6868"/>
    <a:srgbClr val="FF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5" autoAdjust="0"/>
    <p:restoredTop sz="99851" autoAdjust="0"/>
  </p:normalViewPr>
  <p:slideViewPr>
    <p:cSldViewPr>
      <p:cViewPr varScale="1">
        <p:scale>
          <a:sx n="123" d="100"/>
          <a:sy n="123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E94B-A870-D641-9BFF-2F603626509B}" type="datetime1">
              <a:rPr kumimoji="1" lang="zh-TW" altLang="en-US" smtClean="0"/>
              <a:t>13/8/31</a:t>
            </a:fld>
            <a:endParaRPr kumimoji="1"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61B83-CFC8-4342-B3BF-5140A1E288C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9232739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charset="0"/>
              </a:defRPr>
            </a:lvl1pPr>
          </a:lstStyle>
          <a:p>
            <a:pPr>
              <a:defRPr/>
            </a:pPr>
            <a:fld id="{32D47654-1854-4F4D-B9E9-61DDA9DE9A51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charset="0"/>
              </a:defRPr>
            </a:lvl1pPr>
          </a:lstStyle>
          <a:p>
            <a:pPr>
              <a:defRPr/>
            </a:pPr>
            <a:fld id="{CE8DB0F9-AB05-ED46-B8FF-71FB2543C49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1553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新細明體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8DB0F9-AB05-ED46-B8FF-71FB2543C49C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4236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標題版面配置區 1"/>
          <p:cNvSpPr>
            <a:spLocks noGrp="1"/>
          </p:cNvSpPr>
          <p:nvPr>
            <p:ph type="ctrTitle"/>
          </p:nvPr>
        </p:nvSpPr>
        <p:spPr>
          <a:xfrm>
            <a:off x="611188" y="908050"/>
            <a:ext cx="7772400" cy="10810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TW" altLang="en-US" smtClean="0"/>
              <a:t>按一下以編輯母片標題樣式</a:t>
            </a:r>
          </a:p>
        </p:txBody>
      </p:sp>
      <p:sp>
        <p:nvSpPr>
          <p:cNvPr id="19459" name="文字版面配置區 2"/>
          <p:cNvSpPr>
            <a:spLocks noGrp="1"/>
          </p:cNvSpPr>
          <p:nvPr>
            <p:ph type="subTitle" idx="1"/>
          </p:nvPr>
        </p:nvSpPr>
        <p:spPr>
          <a:xfrm>
            <a:off x="611188" y="2205038"/>
            <a:ext cx="5184775" cy="3529012"/>
          </a:xfrm>
        </p:spPr>
        <p:txBody>
          <a:bodyPr/>
          <a:lstStyle>
            <a:lvl1pPr marL="0" indent="0" algn="ctr">
              <a:defRPr sz="2400" smtClean="0"/>
            </a:lvl1pPr>
          </a:lstStyle>
          <a:p>
            <a:r>
              <a:rPr lang="zh-TW" altLang="en-US" smtClean="0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03D1D-66C0-3C41-B8CD-0DB183673F70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5688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736-906D-4146-834A-8BD7899F3407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33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87DC1-1A49-2F45-BE3A-6DC84BF2C432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8065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0063" y="765175"/>
            <a:ext cx="8186737" cy="6524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500063" y="1600200"/>
            <a:ext cx="8186737" cy="4525963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  <a:endParaRPr lang="zh-TW" altLang="en-US" noProof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C554-2931-B740-BD62-6A6C76E15371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4950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EFFB6-10B6-1848-B7A3-2E629A0DBF92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4055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D5866-B9F4-E342-B4C2-D3ACC8F2B968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70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9B5A0-491B-DB47-93B6-F4D5E9818ED4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506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CDFE9-24E7-8C46-9692-85DB08798053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771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C794F-2DA2-DF46-B104-6B81A2B7AC07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652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A507B-AAFA-C148-945F-BA5BAB0779E9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286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07A35-5D14-F24A-A3D4-0442278FD9F0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215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2F5E0-5087-CA4F-8CCB-5E0E7FB298F9}" type="datetime1">
              <a:rPr lang="zh-TW" altLang="en-US" smtClean="0"/>
              <a:t>13/8/31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86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500063" y="765175"/>
            <a:ext cx="8186737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TW" altLang="en-US"/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500063" y="1600200"/>
            <a:ext cx="818673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285750" y="6357938"/>
            <a:ext cx="23479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chemeClr val="tx1"/>
                </a:solidFill>
                <a:latin typeface="Times New Roman"/>
                <a:ea typeface="標楷體"/>
                <a:cs typeface="標楷體" charset="0"/>
              </a:defRPr>
            </a:lvl1pPr>
          </a:lstStyle>
          <a:p>
            <a:pPr>
              <a:defRPr/>
            </a:pPr>
            <a:fld id="{553748C9-04E9-534B-82AC-844294A74FF1}" type="datetime1">
              <a:rPr lang="zh-TW" altLang="en-US" smtClean="0"/>
              <a:t>13/8/31</a:t>
            </a:fld>
            <a:endParaRPr lang="zh-TW" altLang="en-US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3563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fld id="{1AA69512-8A6A-FD4D-BCE2-FBA3B281F71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Times New Roman"/>
          <a:ea typeface="標楷體"/>
          <a:cs typeface="標楷體" pitchFamily="65" charset="-12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  <a:ea typeface="標楷體" pitchFamily="65" charset="-120"/>
          <a:cs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  <a:ea typeface="標楷體" pitchFamily="65" charset="-120"/>
          <a:cs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  <a:ea typeface="標楷體" pitchFamily="65" charset="-120"/>
          <a:cs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  <a:ea typeface="標楷體" pitchFamily="65" charset="-120"/>
          <a:cs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微軟正黑體" pitchFamily="34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微軟正黑體" pitchFamily="34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微軟正黑體" pitchFamily="34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微軟正黑體" pitchFamily="34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rgbClr val="000000"/>
          </a:solidFill>
          <a:latin typeface="Times New Roman"/>
          <a:ea typeface="標楷體"/>
          <a:cs typeface="標楷體" pitchFamily="65" charset="-12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6264696" cy="1800870"/>
          </a:xfrm>
        </p:spPr>
        <p:txBody>
          <a:bodyPr/>
          <a:lstStyle/>
          <a:p>
            <a:r>
              <a:rPr kumimoji="1" lang="zh-TW" altLang="en-US" sz="6600" dirty="0" smtClean="0">
                <a:solidFill>
                  <a:srgbClr val="FFFF00"/>
                </a:solidFill>
              </a:rPr>
              <a:t>臺灣</a:t>
            </a:r>
            <a:r>
              <a:rPr kumimoji="1" lang="en-US" altLang="zh-TW" sz="6600" dirty="0" smtClean="0">
                <a:solidFill>
                  <a:srgbClr val="FFFF00"/>
                </a:solidFill>
              </a:rPr>
              <a:t>  </a:t>
            </a:r>
            <a:r>
              <a:rPr kumimoji="1" lang="zh-TW" altLang="en-US" sz="6600" dirty="0" smtClean="0">
                <a:solidFill>
                  <a:srgbClr val="FFFF00"/>
                </a:solidFill>
              </a:rPr>
              <a:t>教育學門</a:t>
            </a:r>
            <a:r>
              <a:rPr kumimoji="1" lang="en-US" altLang="zh-TW" dirty="0" smtClean="0">
                <a:solidFill>
                  <a:srgbClr val="FFFF00"/>
                </a:solidFill>
              </a:rPr>
              <a:t/>
            </a:r>
            <a:br>
              <a:rPr kumimoji="1" lang="en-US" altLang="zh-TW" dirty="0" smtClean="0">
                <a:solidFill>
                  <a:srgbClr val="FFFF00"/>
                </a:solidFill>
              </a:rPr>
            </a:br>
            <a:r>
              <a:rPr kumimoji="1" lang="zh-TW" altLang="en-US" dirty="0" smtClean="0">
                <a:solidFill>
                  <a:srgbClr val="FFFF00"/>
                </a:solidFill>
              </a:rPr>
              <a:t>國際論文排名現況</a:t>
            </a:r>
            <a:endParaRPr kumimoji="1" lang="zh-TW" altLang="en-US" dirty="0">
              <a:solidFill>
                <a:srgbClr val="FFFF00"/>
              </a:solidFill>
            </a:endParaRPr>
          </a:p>
        </p:txBody>
      </p:sp>
      <p:sp>
        <p:nvSpPr>
          <p:cNvPr id="6" name="子標題 5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5184775" cy="1800994"/>
          </a:xfrm>
        </p:spPr>
        <p:txBody>
          <a:bodyPr/>
          <a:lstStyle/>
          <a:p>
            <a:pPr>
              <a:buNone/>
            </a:pPr>
            <a:r>
              <a:rPr lang="zh-TW" altLang="en-US" dirty="0" smtClean="0"/>
              <a:t>中華民國</a:t>
            </a:r>
            <a:r>
              <a:rPr lang="en-US" altLang="zh-TW" dirty="0" smtClean="0"/>
              <a:t>102</a:t>
            </a:r>
            <a:r>
              <a:rPr lang="zh-TW" altLang="en-US" dirty="0" smtClean="0"/>
              <a:t>年</a:t>
            </a:r>
            <a:r>
              <a:rPr lang="en-US" altLang="zh-TW" dirty="0" smtClean="0"/>
              <a:t>8</a:t>
            </a:r>
            <a:r>
              <a:rPr kumimoji="1" lang="zh-TW" altLang="en-US" dirty="0" smtClean="0"/>
              <a:t>月</a:t>
            </a:r>
            <a:r>
              <a:rPr kumimoji="1" lang="en-US" altLang="zh-TW" dirty="0" smtClean="0"/>
              <a:t>26</a:t>
            </a:r>
            <a:r>
              <a:rPr kumimoji="1" lang="zh-TW" altLang="en-US" smtClean="0"/>
              <a:t>日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93678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標題 6"/>
          <p:cNvSpPr>
            <a:spLocks noGrp="1"/>
          </p:cNvSpPr>
          <p:nvPr>
            <p:ph type="title"/>
          </p:nvPr>
        </p:nvSpPr>
        <p:spPr>
          <a:xfrm>
            <a:off x="323850" y="476673"/>
            <a:ext cx="8569325" cy="940966"/>
          </a:xfrm>
        </p:spPr>
        <p:txBody>
          <a:bodyPr/>
          <a:lstStyle/>
          <a:p>
            <a:r>
              <a:rPr kumimoji="1" lang="en-US" altLang="zh-TW" dirty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Scopus: </a:t>
            </a:r>
            <a:r>
              <a:rPr kumimoji="1" lang="zh-TW" altLang="en-US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平均每篇論文被引用次數</a:t>
            </a:r>
            <a: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1996─2010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（約</a:t>
            </a: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534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種期刊）</a:t>
            </a:r>
            <a:endParaRPr kumimoji="1" lang="zh-TW" altLang="en-US" dirty="0">
              <a:solidFill>
                <a:srgbClr val="0000FF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659199"/>
              </p:ext>
            </p:extLst>
          </p:nvPr>
        </p:nvGraphicFramePr>
        <p:xfrm>
          <a:off x="755650" y="1557338"/>
          <a:ext cx="7920036" cy="394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</a:tblGrid>
              <a:tr h="6095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土耳其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南非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24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每篇論文被引用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次數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endParaRPr lang="zh-TW" altLang="zh-TW" sz="1800" b="1" kern="1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96-99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10.97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8.67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10.29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11.71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5.39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15.62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8.82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10.61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11.60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7.36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10.09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9.78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9.68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10.87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8.24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14.01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5.77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12.74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11.59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6.95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3.79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3.91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3.60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3.66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3.90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5.61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1.82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4.84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1.92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2.21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2010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0.48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0.53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0.46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0.53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0.46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0.93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0.97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0.39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排名</a:t>
                      </a:r>
                      <a:endParaRPr lang="zh-TW" sz="18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96-99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  <a:tr h="416524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2010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30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21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8" marR="17778" marT="0" marB="0" anchor="ctr"/>
                </a:tc>
              </a:tr>
            </a:tbl>
          </a:graphicData>
        </a:graphic>
      </p:graphicFrame>
      <p:sp>
        <p:nvSpPr>
          <p:cNvPr id="19584" name="文字方塊 10"/>
          <p:cNvSpPr txBox="1">
            <a:spLocks noChangeArrowheads="1"/>
          </p:cNvSpPr>
          <p:nvPr/>
        </p:nvSpPr>
        <p:spPr bwMode="auto">
          <a:xfrm>
            <a:off x="755650" y="5516563"/>
            <a:ext cx="7528698" cy="9233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r>
              <a:rPr lang="en-US" altLang="zh-TW" sz="1800" dirty="0" smtClean="0">
                <a:ea typeface="標楷體" charset="0"/>
                <a:cs typeface="標楷體" charset="0"/>
              </a:rPr>
              <a:t>2010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年排名</a:t>
            </a:r>
            <a:r>
              <a:rPr lang="zh-TW" altLang="en-US" sz="1800" dirty="0">
                <a:ea typeface="標楷體" charset="0"/>
                <a:cs typeface="標楷體" charset="0"/>
              </a:rPr>
              <a:t>第一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是比利時</a:t>
            </a:r>
            <a:endParaRPr lang="en-US" altLang="zh-TW" sz="1800" dirty="0">
              <a:ea typeface="標楷體" charset="0"/>
              <a:cs typeface="標楷體" charset="0"/>
            </a:endParaRPr>
          </a:p>
          <a:p>
            <a:r>
              <a:rPr lang="zh-TW" altLang="en-US" sz="1800" dirty="0" smtClean="0">
                <a:ea typeface="標楷體" charset="0"/>
                <a:cs typeface="標楷體" charset="0"/>
              </a:rPr>
              <a:t>資料下載分析日期</a:t>
            </a:r>
            <a:r>
              <a:rPr lang="en-US" altLang="zh-TW" sz="1800" dirty="0" smtClean="0">
                <a:ea typeface="標楷體" charset="0"/>
                <a:cs typeface="標楷體" charset="0"/>
              </a:rPr>
              <a:t> 2012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年</a:t>
            </a:r>
            <a:r>
              <a:rPr lang="en-US" altLang="zh-TW" sz="1800" dirty="0" smtClean="0">
                <a:ea typeface="標楷體" charset="0"/>
                <a:cs typeface="標楷體" charset="0"/>
              </a:rPr>
              <a:t>7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月</a:t>
            </a:r>
            <a:endParaRPr lang="en-US" altLang="zh-TW" sz="1800" dirty="0">
              <a:solidFill>
                <a:srgbClr val="FF0000"/>
              </a:solidFill>
              <a:ea typeface="標楷體" charset="0"/>
              <a:cs typeface="標楷體" charset="0"/>
            </a:endParaRPr>
          </a:p>
          <a:p>
            <a:r>
              <a:rPr lang="en-US" altLang="zh-TW" sz="1800" b="1" dirty="0">
                <a:solidFill>
                  <a:srgbClr val="FF0000"/>
                </a:solidFill>
                <a:ea typeface="標楷體" charset="0"/>
                <a:cs typeface="標楷體" charset="0"/>
              </a:rPr>
              <a:t>WoS</a:t>
            </a:r>
            <a:r>
              <a:rPr lang="zh-TW" altLang="en-US" sz="1800" b="1" dirty="0">
                <a:solidFill>
                  <a:srgbClr val="FF0000"/>
                </a:solidFill>
                <a:ea typeface="標楷體" charset="0"/>
                <a:cs typeface="標楷體" charset="0"/>
              </a:rPr>
              <a:t>與</a:t>
            </a:r>
            <a:r>
              <a:rPr lang="en-US" altLang="zh-TW" sz="1800" b="1" dirty="0">
                <a:solidFill>
                  <a:srgbClr val="FF0000"/>
                </a:solidFill>
                <a:ea typeface="標楷體" charset="0"/>
                <a:cs typeface="標楷體" charset="0"/>
              </a:rPr>
              <a:t>Scopus</a:t>
            </a:r>
            <a:r>
              <a:rPr lang="zh-TW" altLang="en-US" sz="1800" b="1" dirty="0">
                <a:solidFill>
                  <a:srgbClr val="000000"/>
                </a:solidFill>
                <a:ea typeface="標楷體" charset="0"/>
                <a:cs typeface="標楷體" charset="0"/>
              </a:rPr>
              <a:t>都顯示</a:t>
            </a:r>
            <a:r>
              <a:rPr lang="zh-TW" altLang="en-US" sz="1800" b="1" dirty="0">
                <a:solidFill>
                  <a:srgbClr val="FF0000"/>
                </a:solidFill>
                <a:ea typeface="標楷體" charset="0"/>
                <a:cs typeface="標楷體" charset="0"/>
              </a:rPr>
              <a:t>台灣</a:t>
            </a:r>
            <a:r>
              <a:rPr lang="zh-TW" altLang="en-US" sz="1800" b="1" u="sng" dirty="0">
                <a:solidFill>
                  <a:srgbClr val="FF0000"/>
                </a:solidFill>
                <a:ea typeface="標楷體" charset="0"/>
                <a:cs typeface="標楷體" charset="0"/>
              </a:rPr>
              <a:t>教育論文質量</a:t>
            </a:r>
            <a:r>
              <a:rPr lang="zh-TW" altLang="en-US" sz="1800" b="1" dirty="0">
                <a:solidFill>
                  <a:srgbClr val="FF0000"/>
                </a:solidFill>
                <a:ea typeface="標楷體" charset="0"/>
                <a:cs typeface="標楷體" charset="0"/>
              </a:rPr>
              <a:t>全球排名，近幾年逐漸</a:t>
            </a:r>
            <a:r>
              <a:rPr lang="zh-TW" altLang="en-US" sz="1800" b="1" u="sng" dirty="0">
                <a:solidFill>
                  <a:srgbClr val="FF0000"/>
                </a:solidFill>
                <a:ea typeface="標楷體" charset="0"/>
                <a:cs typeface="標楷體" charset="0"/>
              </a:rPr>
              <a:t>名列前茅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標題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6737" cy="868363"/>
          </a:xfrm>
        </p:spPr>
        <p:txBody>
          <a:bodyPr/>
          <a:lstStyle/>
          <a:p>
            <a:r>
              <a:rPr kumimoji="1" lang="en-US" altLang="zh-TW" sz="4000" dirty="0">
                <a:latin typeface="Times New Roman" charset="0"/>
                <a:ea typeface="標楷體" charset="0"/>
                <a:cs typeface="標楷體" charset="0"/>
              </a:rPr>
              <a:t>WoS: </a:t>
            </a:r>
            <a:r>
              <a:rPr kumimoji="1" lang="zh-TW" altLang="en-US" sz="4000" dirty="0">
                <a:latin typeface="Times New Roman" charset="0"/>
                <a:ea typeface="標楷體" charset="0"/>
                <a:cs typeface="標楷體" charset="0"/>
              </a:rPr>
              <a:t>教育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領域</a:t>
            </a: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>216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種期刊</a:t>
            </a:r>
            <a:r>
              <a:rPr kumimoji="1" lang="en-US" altLang="zh-TW" sz="4000" dirty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sz="4000" dirty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>2005-2012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年</a:t>
            </a: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>49,560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篇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論文分析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837166"/>
              </p:ext>
            </p:extLst>
          </p:nvPr>
        </p:nvGraphicFramePr>
        <p:xfrm>
          <a:off x="611560" y="1412776"/>
          <a:ext cx="8064501" cy="2275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050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土耳其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西班牙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論文數</a:t>
                      </a:r>
                      <a:endParaRPr lang="en-US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10710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3361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1574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1141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820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850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690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474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10-12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8663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3018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1842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1390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868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730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697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論文數排名</a:t>
                      </a:r>
                      <a:endParaRPr lang="en-US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10-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12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 bwMode="auto">
          <a:xfrm>
            <a:off x="2123728" y="6381328"/>
            <a:ext cx="549493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論文發表後，最新資料分析；下載日期：</a:t>
            </a:r>
            <a:r>
              <a:rPr lang="en-US" altLang="zh-TW" dirty="0" smtClean="0">
                <a:solidFill>
                  <a:srgbClr val="FF0000"/>
                </a:solidFill>
              </a:rPr>
              <a:t>2013/07/25</a:t>
            </a:r>
            <a:endParaRPr kumimoji="1" lang="zh-TW" altLang="en-US" dirty="0" smtClean="0">
              <a:solidFill>
                <a:srgbClr val="FF0000"/>
              </a:solidFill>
              <a:ea typeface="標楷體" pitchFamily="65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660013"/>
              </p:ext>
            </p:extLst>
          </p:nvPr>
        </p:nvGraphicFramePr>
        <p:xfrm>
          <a:off x="611932" y="3788494"/>
          <a:ext cx="8064501" cy="2540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050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土耳其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西班牙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</a:t>
                      </a:r>
                      <a: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  <a:t/>
                      </a:r>
                      <a:b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被引用總次數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81001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25542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10644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7675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2550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2277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4579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6926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5438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3363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10-12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13288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4159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2417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790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665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1359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1629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1990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944</a:t>
                      </a:r>
                    </a:p>
                  </a:txBody>
                  <a:tcPr marL="12700" marR="12700" marT="12700" marB="0" anchor="ctr"/>
                </a:tc>
              </a:tr>
              <a:tr h="50149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</a:t>
                      </a:r>
                      <a: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  <a:t/>
                      </a:r>
                      <a:b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被引用總次數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排名</a:t>
                      </a:r>
                      <a:endParaRPr lang="en-US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10-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12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685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標題 6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6737" cy="652463"/>
          </a:xfrm>
        </p:spPr>
        <p:txBody>
          <a:bodyPr/>
          <a:lstStyle/>
          <a:p>
            <a:r>
              <a:rPr kumimoji="1" lang="en-US" altLang="zh-TW" dirty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WoS: </a:t>
            </a:r>
            <a:r>
              <a:rPr kumimoji="1" lang="zh-TW" altLang="en-US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平均每篇論文被引用次數</a:t>
            </a:r>
            <a: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ja-JP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2005-2012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（</a:t>
            </a: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216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種期刊）</a:t>
            </a:r>
            <a:endParaRPr kumimoji="1" lang="zh-TW" altLang="en-US" dirty="0">
              <a:solidFill>
                <a:srgbClr val="0000FF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897376"/>
              </p:ext>
            </p:extLst>
          </p:nvPr>
        </p:nvGraphicFramePr>
        <p:xfrm>
          <a:off x="755650" y="1817301"/>
          <a:ext cx="7920036" cy="2275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土耳其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西班牙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endParaRPr lang="zh-TW" sz="1800" b="1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7.56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7.60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6.76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6.73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3.11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3.03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5.39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10.04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10.00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7.09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10-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r>
                        <a:rPr lang="en-US" altLang="zh-TW" sz="1800" kern="100" dirty="0" smtClean="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1.53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1.31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1.68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0.57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0.59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1.57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2.23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2.46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1.35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排名</a:t>
                      </a:r>
                      <a:endParaRPr lang="zh-TW" altLang="zh-TW" sz="18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10-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r>
                        <a:rPr lang="en-US" altLang="zh-TW" sz="1800" kern="100" dirty="0" smtClean="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18584" name="文字方塊 10"/>
          <p:cNvSpPr txBox="1">
            <a:spLocks noChangeArrowheads="1"/>
          </p:cNvSpPr>
          <p:nvPr/>
        </p:nvSpPr>
        <p:spPr bwMode="auto">
          <a:xfrm>
            <a:off x="1475656" y="4481051"/>
            <a:ext cx="5904656" cy="103618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TW" altLang="en-US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期刊變多（</a:t>
            </a:r>
            <a:r>
              <a:rPr lang="en-US" altLang="zh-TW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139</a:t>
            </a:r>
            <a:r>
              <a:rPr lang="zh-TW" altLang="en-US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變</a:t>
            </a:r>
            <a:r>
              <a:rPr lang="en-US" altLang="zh-TW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216</a:t>
            </a:r>
            <a:r>
              <a:rPr lang="zh-TW" altLang="en-US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），年代變長（二年變三年）</a:t>
            </a:r>
            <a:endParaRPr lang="en-US" altLang="zh-TW" sz="2000" dirty="0" smtClean="0">
              <a:solidFill>
                <a:srgbClr val="FF0000"/>
              </a:solidFill>
              <a:ea typeface="標楷體" charset="0"/>
              <a:cs typeface="標楷體" charset="0"/>
            </a:endParaRPr>
          </a:p>
          <a:p>
            <a:pPr>
              <a:lnSpc>
                <a:spcPct val="120000"/>
              </a:lnSpc>
            </a:pPr>
            <a:r>
              <a:rPr lang="zh-TW" altLang="en-US" sz="32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臺灣論文被引用率仍舊全球第一</a:t>
            </a:r>
            <a:endParaRPr lang="zh-TW" altLang="en-US" sz="2000" dirty="0">
              <a:solidFill>
                <a:srgbClr val="FF0000"/>
              </a:solidFill>
              <a:ea typeface="標楷體" charset="0"/>
              <a:cs typeface="標楷體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321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標題 6"/>
          <p:cNvSpPr>
            <a:spLocks noGrp="1"/>
          </p:cNvSpPr>
          <p:nvPr>
            <p:ph type="title"/>
          </p:nvPr>
        </p:nvSpPr>
        <p:spPr>
          <a:xfrm>
            <a:off x="323850" y="332656"/>
            <a:ext cx="8569325" cy="1084983"/>
          </a:xfrm>
        </p:spPr>
        <p:txBody>
          <a:bodyPr/>
          <a:lstStyle/>
          <a:p>
            <a:r>
              <a:rPr kumimoji="1" lang="en-US" altLang="zh-TW" dirty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Scopus: </a:t>
            </a:r>
            <a:r>
              <a:rPr kumimoji="1" lang="zh-TW" altLang="en-US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平均每篇論文被引用次數</a:t>
            </a:r>
            <a: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2005-2011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（</a:t>
            </a: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573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種期刊）</a:t>
            </a:r>
            <a:endParaRPr kumimoji="1" lang="zh-TW" altLang="en-US" dirty="0">
              <a:solidFill>
                <a:srgbClr val="0000FF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sp>
        <p:nvSpPr>
          <p:cNvPr id="19584" name="文字方塊 10"/>
          <p:cNvSpPr txBox="1">
            <a:spLocks noChangeArrowheads="1"/>
          </p:cNvSpPr>
          <p:nvPr/>
        </p:nvSpPr>
        <p:spPr bwMode="auto">
          <a:xfrm>
            <a:off x="3635896" y="4049003"/>
            <a:ext cx="495113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r>
              <a:rPr lang="zh-TW" altLang="en-US" sz="1400" dirty="0">
                <a:ea typeface="標楷體" charset="0"/>
                <a:cs typeface="標楷體" charset="0"/>
              </a:rPr>
              <a:t>資料下載日期：</a:t>
            </a:r>
            <a:r>
              <a:rPr lang="en-US" altLang="zh-TW" sz="1400" dirty="0">
                <a:ea typeface="標楷體" charset="0"/>
                <a:cs typeface="標楷體" charset="0"/>
              </a:rPr>
              <a:t>2013/07/</a:t>
            </a:r>
            <a:r>
              <a:rPr lang="en-US" altLang="zh-TW" sz="1400" dirty="0" smtClean="0">
                <a:ea typeface="標楷體" charset="0"/>
                <a:cs typeface="標楷體" charset="0"/>
              </a:rPr>
              <a:t>29</a:t>
            </a:r>
            <a:r>
              <a:rPr lang="zh-TW" altLang="en-US" sz="1400" dirty="0" smtClean="0">
                <a:ea typeface="標楷體" charset="0"/>
                <a:cs typeface="標楷體" charset="0"/>
              </a:rPr>
              <a:t>；</a:t>
            </a:r>
            <a:r>
              <a:rPr lang="en-US" altLang="zh-TW" sz="1400" dirty="0" smtClean="0">
                <a:ea typeface="標楷體" charset="0"/>
                <a:cs typeface="標楷體" charset="0"/>
              </a:rPr>
              <a:t>2010-2011</a:t>
            </a:r>
            <a:r>
              <a:rPr lang="zh-TW" altLang="en-US" sz="1400" dirty="0" smtClean="0">
                <a:ea typeface="標楷體" charset="0"/>
                <a:cs typeface="標楷體" charset="0"/>
              </a:rPr>
              <a:t>年排名第二是新加坡</a:t>
            </a:r>
            <a:endParaRPr lang="en-US" altLang="zh-TW" sz="1400" dirty="0" smtClean="0">
              <a:ea typeface="標楷體" charset="0"/>
              <a:cs typeface="標楷體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950818"/>
              </p:ext>
            </p:extLst>
          </p:nvPr>
        </p:nvGraphicFramePr>
        <p:xfrm>
          <a:off x="755650" y="1817301"/>
          <a:ext cx="7920036" cy="2275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土耳其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>
                          <a:latin typeface="細明體"/>
                          <a:ea typeface="細明體"/>
                          <a:cs typeface="細明體"/>
                        </a:rPr>
                        <a:t>西班牙</a:t>
                      </a:r>
                      <a:endParaRPr lang="zh-TW" altLang="en-US" sz="1400" dirty="0">
                        <a:latin typeface="細明體"/>
                        <a:ea typeface="細明體"/>
                        <a:cs typeface="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endParaRPr lang="zh-TW" sz="1800" b="1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4.91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5.06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4.82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4.84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2.53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3.18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4.50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7.41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6.86</a:t>
                      </a:r>
                      <a:endParaRPr lang="en-US" altLang="zh-TW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2.50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0.75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0.69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0.80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0.34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0.44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0.79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1.30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1.45</a:t>
                      </a:r>
                      <a:endParaRPr lang="en-US" altLang="zh-TW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0.33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416562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排名</a:t>
                      </a:r>
                      <a:endParaRPr lang="zh-TW" altLang="zh-TW" sz="18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25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34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36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6" name="文字方塊 10"/>
          <p:cNvSpPr txBox="1">
            <a:spLocks noChangeArrowheads="1"/>
          </p:cNvSpPr>
          <p:nvPr/>
        </p:nvSpPr>
        <p:spPr bwMode="auto">
          <a:xfrm>
            <a:off x="1475656" y="4481051"/>
            <a:ext cx="5976664" cy="103618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TW" altLang="en-US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期刊變多（</a:t>
            </a:r>
            <a:r>
              <a:rPr lang="en-US" altLang="zh-TW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534</a:t>
            </a:r>
            <a:r>
              <a:rPr lang="zh-TW" altLang="en-US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變</a:t>
            </a:r>
            <a:r>
              <a:rPr lang="en-US" altLang="zh-TW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573</a:t>
            </a:r>
            <a:r>
              <a:rPr lang="zh-TW" altLang="en-US" sz="20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），年代變長（一年變二年）</a:t>
            </a:r>
            <a:endParaRPr lang="en-US" altLang="zh-TW" sz="2000" dirty="0" smtClean="0">
              <a:solidFill>
                <a:srgbClr val="FF0000"/>
              </a:solidFill>
              <a:ea typeface="標楷體" charset="0"/>
              <a:cs typeface="標楷體" charset="0"/>
            </a:endParaRPr>
          </a:p>
          <a:p>
            <a:pPr>
              <a:lnSpc>
                <a:spcPct val="120000"/>
              </a:lnSpc>
            </a:pPr>
            <a:r>
              <a:rPr lang="zh-TW" altLang="en-US" sz="32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臺灣論文被引用率仍舊全球第一</a:t>
            </a:r>
            <a:endParaRPr lang="zh-TW" altLang="en-US" sz="2000" dirty="0">
              <a:solidFill>
                <a:srgbClr val="FF0000"/>
              </a:solidFill>
              <a:ea typeface="標楷體" charset="0"/>
              <a:cs typeface="標楷體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78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27584" y="2564904"/>
            <a:ext cx="7772400" cy="1362075"/>
          </a:xfrm>
        </p:spPr>
        <p:txBody>
          <a:bodyPr/>
          <a:lstStyle/>
          <a:p>
            <a:pPr algn="ctr"/>
            <a:r>
              <a:rPr kumimoji="1" lang="zh-TW" altLang="en-US" dirty="0" smtClean="0"/>
              <a:t>國內哪些大學</a:t>
            </a:r>
            <a:r>
              <a:rPr kumimoji="1" lang="en-US" altLang="zh-TW" dirty="0" smtClean="0"/>
              <a:t>   </a:t>
            </a:r>
            <a:br>
              <a:rPr kumimoji="1" lang="en-US" altLang="zh-TW" dirty="0" smtClean="0"/>
            </a:br>
            <a:r>
              <a:rPr kumimoji="1" lang="zh-TW" altLang="en-US" dirty="0" smtClean="0"/>
              <a:t>做出主要貢獻？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60949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標題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6737" cy="1152128"/>
          </a:xfrm>
        </p:spPr>
        <p:txBody>
          <a:bodyPr/>
          <a:lstStyle/>
          <a:p>
            <a:r>
              <a:rPr kumimoji="1" lang="zh-TW" altLang="en-US" sz="4000" dirty="0">
                <a:latin typeface="Times New Roman" charset="0"/>
                <a:ea typeface="標楷體" charset="0"/>
                <a:cs typeface="標楷體" charset="0"/>
              </a:rPr>
              <a:t>前五名大學對台灣教育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論文的貢獻</a:t>
            </a: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>─ 139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種期刊（</a:t>
            </a: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>1990-2011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）</a:t>
            </a:r>
            <a:endParaRPr kumimoji="1" lang="zh-TW" altLang="en-US" sz="4000" dirty="0"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040837"/>
              </p:ext>
            </p:extLst>
          </p:nvPr>
        </p:nvGraphicFramePr>
        <p:xfrm>
          <a:off x="683568" y="2176264"/>
          <a:ext cx="7920880" cy="2764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2424"/>
                <a:gridCol w="879648"/>
                <a:gridCol w="879648"/>
                <a:gridCol w="879648"/>
                <a:gridCol w="879648"/>
                <a:gridCol w="879648"/>
                <a:gridCol w="1250216"/>
              </a:tblGrid>
              <a:tr h="7820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年代</a:t>
                      </a:r>
                      <a:endParaRPr lang="en-US" altLang="zh-TW" sz="2400" kern="100" dirty="0" smtClean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大學</a:t>
                      </a:r>
                      <a:endParaRPr lang="zh-TW" altLang="zh-TW" sz="2400" kern="100" dirty="0" smtClean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1990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1994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1995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1999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2000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2004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2005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2009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2010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2011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總篇數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臺灣師範大學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新細明體"/>
                        </a:rPr>
                        <a:t>30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91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88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228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中央大學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23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60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63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152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交通大學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39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46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37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130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成功大學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52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49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108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臺灣科技大學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46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58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104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標題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6737" cy="1152128"/>
          </a:xfrm>
        </p:spPr>
        <p:txBody>
          <a:bodyPr/>
          <a:lstStyle/>
          <a:p>
            <a:r>
              <a:rPr kumimoji="1" lang="zh-TW" altLang="en-US" sz="4000" dirty="0">
                <a:latin typeface="Times New Roman" charset="0"/>
                <a:ea typeface="標楷體" charset="0"/>
                <a:cs typeface="標楷體" charset="0"/>
              </a:rPr>
              <a:t>前五名大學對台灣教育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論文的貢獻</a:t>
            </a: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>─ 216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種期刊（</a:t>
            </a:r>
            <a:r>
              <a:rPr kumimoji="1" lang="en-US" altLang="zh-TW" sz="4000" dirty="0" smtClean="0">
                <a:latin typeface="Times New Roman" charset="0"/>
                <a:ea typeface="標楷體" charset="0"/>
                <a:cs typeface="標楷體" charset="0"/>
              </a:rPr>
              <a:t>1990-2012</a:t>
            </a:r>
            <a:r>
              <a:rPr kumimoji="1" lang="zh-TW" altLang="en-US" sz="4000" dirty="0" smtClean="0">
                <a:latin typeface="Times New Roman" charset="0"/>
                <a:ea typeface="標楷體" charset="0"/>
                <a:cs typeface="標楷體" charset="0"/>
              </a:rPr>
              <a:t>）</a:t>
            </a:r>
            <a:endParaRPr kumimoji="1" lang="zh-TW" altLang="en-US" sz="4000" dirty="0"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3749682"/>
              </p:ext>
            </p:extLst>
          </p:nvPr>
        </p:nvGraphicFramePr>
        <p:xfrm>
          <a:off x="683568" y="2176264"/>
          <a:ext cx="7920880" cy="2764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2424"/>
                <a:gridCol w="879648"/>
                <a:gridCol w="879648"/>
                <a:gridCol w="879648"/>
                <a:gridCol w="879648"/>
                <a:gridCol w="879648"/>
                <a:gridCol w="1250216"/>
              </a:tblGrid>
              <a:tr h="7820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年代</a:t>
                      </a:r>
                      <a:endParaRPr lang="en-US" altLang="zh-TW" sz="2400" kern="100" dirty="0" smtClean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1990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1994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1995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1999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2000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2004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2005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2009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2010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-</a:t>
                      </a:r>
                      <a:b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201</a:t>
                      </a:r>
                      <a:r>
                        <a:rPr lang="en-US" altLang="zh-TW" sz="2400" kern="100" dirty="0" smtClean="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總篇數</a:t>
                      </a:r>
                      <a:endParaRPr lang="zh-TW" altLang="zh-TW" sz="24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臺灣師範大學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2400" strike="noStrike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strike="noStrike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2400" strike="noStrike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strike="noStrike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新細明體"/>
                        </a:rPr>
                        <a:t>36</a:t>
                      </a:r>
                      <a:endParaRPr lang="zh-TW" sz="2400" strike="noStrike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strike="noStrike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111</a:t>
                      </a:r>
                      <a:endParaRPr lang="zh-TW" sz="2400" strike="noStrike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strike="noStrike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168</a:t>
                      </a:r>
                      <a:endParaRPr lang="zh-TW" sz="2400" strike="noStrike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335</a:t>
                      </a:r>
                      <a:endParaRPr lang="zh-TW" sz="2400" strike="noStrike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中央大學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strike="noStrike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2400" strike="noStrike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effectLst/>
                          <a:latin typeface="Times New Roman"/>
                          <a:ea typeface="新細明體"/>
                        </a:rPr>
                        <a:t>26</a:t>
                      </a:r>
                      <a:endParaRPr lang="zh-TW" sz="2400" strike="noStrike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effectLst/>
                          <a:latin typeface="Times New Roman"/>
                          <a:ea typeface="新細明體"/>
                        </a:rPr>
                        <a:t>70</a:t>
                      </a:r>
                      <a:endParaRPr lang="zh-TW" sz="2400" strike="noStrike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effectLst/>
                          <a:latin typeface="Times New Roman"/>
                          <a:ea typeface="新細明體"/>
                        </a:rPr>
                        <a:t>112</a:t>
                      </a:r>
                      <a:endParaRPr lang="zh-TW" sz="2400" strike="noStrike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strike="noStrike" kern="100" dirty="0" smtClean="0">
                          <a:effectLst/>
                          <a:latin typeface="Times New Roman"/>
                          <a:ea typeface="新細明體"/>
                        </a:rPr>
                        <a:t>217</a:t>
                      </a:r>
                      <a:endParaRPr lang="zh-TW" sz="2400" strike="noStrike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臺灣科技大學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49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115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166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交通大學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42</a:t>
                      </a:r>
                      <a:endParaRPr lang="zh-TW" sz="24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50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58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162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396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BiauKai"/>
                          <a:ea typeface="BiauKai"/>
                          <a:cs typeface="BiauKai"/>
                        </a:rPr>
                        <a:t>成功大學</a:t>
                      </a:r>
                      <a:endParaRPr lang="zh-TW" sz="2400" kern="100" dirty="0"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新細明體"/>
                        </a:rPr>
                        <a:t>0</a:t>
                      </a:r>
                      <a:endParaRPr lang="zh-TW" sz="24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61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79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新細明體"/>
                        </a:rPr>
                        <a:t>157</a:t>
                      </a:r>
                      <a:endParaRPr lang="zh-TW" sz="2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682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1907704" y="2636912"/>
            <a:ext cx="5472608" cy="2016224"/>
          </a:xfrm>
        </p:spPr>
        <p:txBody>
          <a:bodyPr/>
          <a:lstStyle/>
          <a:p>
            <a:pPr algn="ctr"/>
            <a:r>
              <a:rPr kumimoji="1" lang="zh-TW" altLang="en-US" dirty="0" smtClean="0"/>
              <a:t>臺灣的論文數量</a:t>
            </a:r>
            <a:r>
              <a:rPr kumimoji="1" lang="en-US" altLang="zh-TW" dirty="0" smtClean="0"/>
              <a:t/>
            </a:r>
            <a:br>
              <a:rPr kumimoji="1" lang="en-US" altLang="zh-TW" dirty="0" smtClean="0"/>
            </a:br>
            <a:r>
              <a:rPr kumimoji="1" lang="zh-TW" altLang="en-US" dirty="0" smtClean="0"/>
              <a:t>為何輸給某些國家</a:t>
            </a:r>
            <a:r>
              <a:rPr kumimoji="1" lang="en-US" altLang="zh-TW" dirty="0" smtClean="0"/>
              <a:t/>
            </a:r>
            <a:br>
              <a:rPr kumimoji="1" lang="en-US" altLang="zh-TW" dirty="0" smtClean="0"/>
            </a:br>
            <a:r>
              <a:rPr kumimoji="1" lang="zh-TW" altLang="en-US" dirty="0" smtClean="0"/>
              <a:t>如土耳其？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8804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6205588" y="1714024"/>
            <a:ext cx="2516605" cy="3301862"/>
            <a:chOff x="6300" y="3330"/>
            <a:chExt cx="2880" cy="3780"/>
          </a:xfrm>
        </p:grpSpPr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6840" y="5671"/>
              <a:ext cx="540" cy="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200" smtClean="0">
                  <a:latin typeface="Times New Roman" charset="0"/>
                </a:rPr>
                <a:t>文</a:t>
              </a:r>
            </a:p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200" smtClean="0">
                  <a:latin typeface="Times New Roman" charset="0"/>
                </a:rPr>
                <a:t>件</a:t>
              </a:r>
            </a:p>
            <a:p>
              <a:pPr algn="ctr" eaLnBrk="1" hangingPunct="1">
                <a:lnSpc>
                  <a:spcPct val="96000"/>
                </a:lnSpc>
                <a:defRPr/>
              </a:pPr>
              <a:r>
                <a:rPr lang="en-US" altLang="zh-TW" sz="1200" smtClean="0">
                  <a:latin typeface="Times New Roman" charset="0"/>
                </a:rPr>
                <a:t>A</a:t>
              </a:r>
              <a:endParaRPr lang="en-US" altLang="zh-TW" smtClean="0"/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8101" y="5671"/>
              <a:ext cx="540" cy="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200" smtClean="0">
                  <a:latin typeface="Times New Roman" charset="0"/>
                </a:rPr>
                <a:t>文</a:t>
              </a:r>
            </a:p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200" smtClean="0">
                  <a:latin typeface="Times New Roman" charset="0"/>
                </a:rPr>
                <a:t>件</a:t>
              </a:r>
            </a:p>
            <a:p>
              <a:pPr algn="ctr" eaLnBrk="1" hangingPunct="1">
                <a:lnSpc>
                  <a:spcPct val="96000"/>
                </a:lnSpc>
                <a:defRPr/>
              </a:pPr>
              <a:r>
                <a:rPr lang="en-US" altLang="zh-TW" sz="1200" smtClean="0">
                  <a:latin typeface="Times New Roman" charset="0"/>
                </a:rPr>
                <a:t>B</a:t>
              </a:r>
              <a:endParaRPr lang="en-US" altLang="zh-TW" smtClean="0"/>
            </a:p>
          </p:txBody>
        </p:sp>
        <p:sp>
          <p:nvSpPr>
            <p:cNvPr id="11" name="Text Box 22"/>
            <p:cNvSpPr txBox="1">
              <a:spLocks noChangeArrowheads="1"/>
            </p:cNvSpPr>
            <p:nvPr/>
          </p:nvSpPr>
          <p:spPr bwMode="auto">
            <a:xfrm>
              <a:off x="7309" y="4769"/>
              <a:ext cx="792" cy="36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1600" tIns="21600" rIns="21600" bIns="10800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000" smtClean="0">
                  <a:latin typeface="Times New Roman" charset="0"/>
                </a:rPr>
                <a:t>文獻 </a:t>
              </a:r>
              <a:r>
                <a:rPr lang="en-US" altLang="zh-TW" sz="1000" smtClean="0">
                  <a:latin typeface="Times New Roman" charset="0"/>
                </a:rPr>
                <a:t>1</a:t>
              </a:r>
              <a:endParaRPr lang="en-US" altLang="zh-TW" smtClean="0"/>
            </a:p>
          </p:txBody>
        </p:sp>
        <p:sp>
          <p:nvSpPr>
            <p:cNvPr id="12" name="Text Box 23"/>
            <p:cNvSpPr txBox="1">
              <a:spLocks noChangeArrowheads="1"/>
            </p:cNvSpPr>
            <p:nvPr/>
          </p:nvSpPr>
          <p:spPr bwMode="auto">
            <a:xfrm>
              <a:off x="7296" y="4230"/>
              <a:ext cx="792" cy="36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1600" tIns="21600" rIns="21600" bIns="10800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000" smtClean="0">
                  <a:latin typeface="Times New Roman" charset="0"/>
                </a:rPr>
                <a:t>文獻 </a:t>
              </a:r>
              <a:r>
                <a:rPr lang="en-US" altLang="zh-TW" sz="1000" smtClean="0">
                  <a:latin typeface="Times New Roman" charset="0"/>
                </a:rPr>
                <a:t>2</a:t>
              </a:r>
              <a:endParaRPr lang="en-US" altLang="zh-TW" smtClean="0"/>
            </a:p>
          </p:txBody>
        </p:sp>
        <p:sp>
          <p:nvSpPr>
            <p:cNvPr id="13" name="Text Box 24"/>
            <p:cNvSpPr txBox="1">
              <a:spLocks noChangeArrowheads="1"/>
            </p:cNvSpPr>
            <p:nvPr/>
          </p:nvSpPr>
          <p:spPr bwMode="auto">
            <a:xfrm>
              <a:off x="7296" y="3330"/>
              <a:ext cx="792" cy="36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1600" tIns="21600" rIns="21600" bIns="10800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algn="ctr" eaLnBrk="1" hangingPunct="1">
                <a:lnSpc>
                  <a:spcPct val="96000"/>
                </a:lnSpc>
                <a:defRPr/>
              </a:pPr>
              <a:r>
                <a:rPr lang="zh-TW" altLang="en-US" sz="1000" smtClean="0">
                  <a:latin typeface="Times New Roman" charset="0"/>
                </a:rPr>
                <a:t>文獻  </a:t>
              </a:r>
              <a:r>
                <a:rPr lang="en-US" altLang="zh-TW" sz="1000" smtClean="0">
                  <a:latin typeface="Times New Roman" charset="0"/>
                </a:rPr>
                <a:t>M</a:t>
              </a:r>
              <a:endParaRPr lang="en-US" altLang="zh-TW" smtClean="0"/>
            </a:p>
          </p:txBody>
        </p:sp>
        <p:sp>
          <p:nvSpPr>
            <p:cNvPr id="14" name="Line 25"/>
            <p:cNvSpPr>
              <a:spLocks noChangeShapeType="1"/>
            </p:cNvSpPr>
            <p:nvPr/>
          </p:nvSpPr>
          <p:spPr bwMode="auto">
            <a:xfrm flipV="1">
              <a:off x="7200" y="5129"/>
              <a:ext cx="360" cy="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auto">
            <a:xfrm flipV="1">
              <a:off x="7093" y="4571"/>
              <a:ext cx="203" cy="10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 flipV="1">
              <a:off x="6984" y="3666"/>
              <a:ext cx="302" cy="1997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auto">
            <a:xfrm flipH="1" flipV="1">
              <a:off x="7921" y="5129"/>
              <a:ext cx="360" cy="54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 flipH="1" flipV="1">
              <a:off x="8101" y="4589"/>
              <a:ext cx="360" cy="10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 flipH="1" flipV="1">
              <a:off x="8101" y="3690"/>
              <a:ext cx="431" cy="19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31"/>
            <p:cNvSpPr>
              <a:spLocks noChangeArrowheads="1"/>
            </p:cNvSpPr>
            <p:nvPr/>
          </p:nvSpPr>
          <p:spPr bwMode="auto">
            <a:xfrm>
              <a:off x="6301" y="5311"/>
              <a:ext cx="2880" cy="1799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1" name="Text Box 32"/>
            <p:cNvSpPr txBox="1">
              <a:spLocks noChangeArrowheads="1"/>
            </p:cNvSpPr>
            <p:nvPr/>
          </p:nvSpPr>
          <p:spPr bwMode="auto">
            <a:xfrm>
              <a:off x="7200" y="6570"/>
              <a:ext cx="1081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1600" tIns="21600" rIns="21600" bIns="21600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algn="ctr" eaLnBrk="1" hangingPunct="1">
                <a:lnSpc>
                  <a:spcPct val="112000"/>
                </a:lnSpc>
                <a:defRPr/>
              </a:pPr>
              <a:r>
                <a:rPr lang="zh-TW" altLang="en-US" sz="1200" smtClean="0">
                  <a:latin typeface="Times New Roman" charset="0"/>
                </a:rPr>
                <a:t>書目對</a:t>
              </a:r>
            </a:p>
            <a:p>
              <a:pPr algn="ctr" eaLnBrk="1" hangingPunct="1">
                <a:lnSpc>
                  <a:spcPct val="112000"/>
                </a:lnSpc>
                <a:defRPr/>
              </a:pPr>
              <a:r>
                <a:rPr lang="zh-TW" altLang="en-US" sz="1200" smtClean="0">
                  <a:latin typeface="Times New Roman" charset="0"/>
                </a:rPr>
                <a:t>相似性</a:t>
              </a:r>
              <a:endParaRPr lang="zh-TW" altLang="en-US" smtClean="0"/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080120"/>
          </a:xfrm>
        </p:spPr>
        <p:txBody>
          <a:bodyPr/>
          <a:lstStyle/>
          <a:p>
            <a:r>
              <a:rPr kumimoji="1" lang="en-US" altLang="zh-TW" dirty="0">
                <a:latin typeface="Times New Roman" charset="0"/>
                <a:ea typeface="標楷體" charset="0"/>
                <a:cs typeface="標楷體" charset="0"/>
              </a:rPr>
              <a:t>WoS</a:t>
            </a:r>
            <a:r>
              <a:rPr kumimoji="1" lang="zh-TW" altLang="en-US" dirty="0">
                <a:latin typeface="Times New Roman" charset="0"/>
                <a:ea typeface="標楷體" charset="0"/>
                <a:cs typeface="標楷體" charset="0"/>
              </a:rPr>
              <a:t>：</a:t>
            </a:r>
            <a:r>
              <a:rPr kumimoji="1" lang="en-US" altLang="zh-TW" dirty="0">
                <a:latin typeface="Times New Roman" charset="0"/>
                <a:ea typeface="標楷體" charset="0"/>
                <a:cs typeface="標楷體" charset="0"/>
              </a:rPr>
              <a:t>216</a:t>
            </a:r>
            <a:r>
              <a:rPr kumimoji="1" lang="zh-TW" altLang="en-US" dirty="0">
                <a:latin typeface="Times New Roman" charset="0"/>
                <a:ea typeface="標楷體" charset="0"/>
                <a:cs typeface="標楷體" charset="0"/>
              </a:rPr>
              <a:t>種期刊的</a:t>
            </a:r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主題自動分類</a:t>
            </a:r>
            <a:r>
              <a:rPr kumimoji="1" lang="en-US" altLang="zh-TW" dirty="0" smtClean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dirty="0" smtClean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>─ 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自動找出教育學門的次領域</a:t>
            </a: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>(2005-2012)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54760" cy="4709120"/>
          </a:xfrm>
        </p:spPr>
        <p:txBody>
          <a:bodyPr/>
          <a:lstStyle/>
          <a:p>
            <a:r>
              <a:rPr lang="zh-TW" altLang="en-US" dirty="0" smtClean="0"/>
              <a:t>期刊主題自動分類的計算方法</a:t>
            </a:r>
            <a:endParaRPr lang="en-US" altLang="zh-TW" dirty="0"/>
          </a:p>
          <a:p>
            <a:pPr lvl="1"/>
            <a:r>
              <a:rPr lang="zh-TW" altLang="en-US" dirty="0" smtClean="0">
                <a:solidFill>
                  <a:schemeClr val="tx1"/>
                </a:solidFill>
              </a:rPr>
              <a:t>計算任意兩種期刊之間的主題相似度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r>
              <a:rPr lang="zh-TW" altLang="en-US" dirty="0" smtClean="0">
                <a:solidFill>
                  <a:schemeClr val="tx1"/>
                </a:solidFill>
              </a:rPr>
              <a:t>反覆的將相似的期刊</a:t>
            </a:r>
            <a:r>
              <a:rPr lang="en-US" altLang="zh-TW" dirty="0" smtClean="0">
                <a:solidFill>
                  <a:schemeClr val="tx1"/>
                </a:solidFill>
              </a:rPr>
              <a:t>(</a:t>
            </a:r>
            <a:r>
              <a:rPr lang="zh-TW" altLang="en-US" dirty="0" smtClean="0">
                <a:solidFill>
                  <a:schemeClr val="tx1"/>
                </a:solidFill>
              </a:rPr>
              <a:t>類別</a:t>
            </a:r>
            <a:r>
              <a:rPr lang="en-US" altLang="zh-TW" dirty="0" smtClean="0">
                <a:solidFill>
                  <a:schemeClr val="tx1"/>
                </a:solidFill>
              </a:rPr>
              <a:t>)</a:t>
            </a:r>
            <a:r>
              <a:rPr lang="zh-TW" altLang="en-US" dirty="0" smtClean="0">
                <a:solidFill>
                  <a:schemeClr val="tx1"/>
                </a:solidFill>
              </a:rPr>
              <a:t>歸類在一起</a:t>
            </a:r>
            <a:endParaRPr lang="en-US" altLang="zh-TW" dirty="0" smtClean="0">
              <a:solidFill>
                <a:schemeClr val="tx1"/>
              </a:solidFill>
            </a:endParaRPr>
          </a:p>
          <a:p>
            <a:r>
              <a:rPr kumimoji="1" lang="zh-TW" altLang="en-US" dirty="0" smtClean="0"/>
              <a:t>期刊的相似度計算</a:t>
            </a:r>
            <a:endParaRPr lang="en-US" altLang="zh-TW" dirty="0"/>
          </a:p>
          <a:p>
            <a:pPr lvl="1"/>
            <a:r>
              <a:rPr kumimoji="1" lang="zh-TW" altLang="en-US" dirty="0" smtClean="0">
                <a:solidFill>
                  <a:schemeClr val="tx1"/>
                </a:solidFill>
              </a:rPr>
              <a:t>書目對</a:t>
            </a:r>
            <a:r>
              <a:rPr kumimoji="1" lang="en-US" altLang="zh-TW" dirty="0" smtClean="0">
                <a:solidFill>
                  <a:schemeClr val="tx1"/>
                </a:solidFill>
              </a:rPr>
              <a:t/>
            </a:r>
            <a:br>
              <a:rPr kumimoji="1" lang="en-US" altLang="zh-TW" dirty="0" smtClean="0">
                <a:solidFill>
                  <a:schemeClr val="tx1"/>
                </a:solidFill>
              </a:rPr>
            </a:br>
            <a:r>
              <a:rPr kumimoji="1" lang="en-US" altLang="zh-TW" sz="2000" dirty="0" smtClean="0">
                <a:solidFill>
                  <a:schemeClr val="tx1"/>
                </a:solidFill>
              </a:rPr>
              <a:t>bibliographic</a:t>
            </a:r>
            <a:r>
              <a:rPr kumimoji="1" lang="zh-TW" altLang="en-US" sz="2000" dirty="0" smtClean="0">
                <a:solidFill>
                  <a:schemeClr val="tx1"/>
                </a:solidFill>
              </a:rPr>
              <a:t> </a:t>
            </a:r>
            <a:r>
              <a:rPr kumimoji="1" lang="en-US" altLang="zh-TW" sz="2000" dirty="0" smtClean="0">
                <a:solidFill>
                  <a:schemeClr val="tx1"/>
                </a:solidFill>
              </a:rPr>
              <a:t>coupling</a:t>
            </a:r>
          </a:p>
          <a:p>
            <a:r>
              <a:rPr lang="zh-TW" altLang="en-US" dirty="0" smtClean="0"/>
              <a:t>反覆歸類結果</a:t>
            </a:r>
            <a:endParaRPr lang="en-US" altLang="zh-TW" dirty="0"/>
          </a:p>
          <a:p>
            <a:pPr lvl="1"/>
            <a:r>
              <a:rPr lang="zh-TW" altLang="en-US" dirty="0" smtClean="0">
                <a:solidFill>
                  <a:schemeClr val="tx1"/>
                </a:solidFill>
              </a:rPr>
              <a:t>主題樹、主題地圖</a:t>
            </a:r>
            <a:endParaRPr lang="zh-TW" altLang="en-US" dirty="0">
              <a:solidFill>
                <a:schemeClr val="tx1"/>
              </a:solidFill>
            </a:endParaRPr>
          </a:p>
          <a:p>
            <a:endParaRPr kumimoji="1" lang="zh-TW" altLang="en-US" dirty="0">
              <a:solidFill>
                <a:schemeClr val="tx1"/>
              </a:solidFill>
            </a:endParaRPr>
          </a:p>
        </p:txBody>
      </p:sp>
      <p:sp>
        <p:nvSpPr>
          <p:cNvPr id="35" name="文字方塊 1"/>
          <p:cNvSpPr txBox="1">
            <a:spLocks noChangeArrowheads="1"/>
          </p:cNvSpPr>
          <p:nvPr/>
        </p:nvSpPr>
        <p:spPr bwMode="auto">
          <a:xfrm>
            <a:off x="4925928" y="1772816"/>
            <a:ext cx="17362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pPr algn="ctr" eaLnBrk="1" hangingPunct="1"/>
            <a:r>
              <a:rPr lang="es-ES" altLang="zh-TW" sz="1800" dirty="0" err="1"/>
              <a:t>Sim</a:t>
            </a:r>
            <a:r>
              <a:rPr lang="es-ES" altLang="zh-TW" sz="1800" dirty="0"/>
              <a:t>(A, B) = </a:t>
            </a:r>
          </a:p>
          <a:p>
            <a:pPr algn="ctr" eaLnBrk="1" hangingPunct="1"/>
            <a:endParaRPr lang="es-ES" altLang="zh-TW" sz="1800" dirty="0"/>
          </a:p>
          <a:p>
            <a:pPr algn="ctr" eaLnBrk="1" hangingPunct="1"/>
            <a:r>
              <a:rPr lang="es-ES" altLang="zh-TW" sz="1800" dirty="0"/>
              <a:t>2x|S(A)∩S(B)| </a:t>
            </a:r>
          </a:p>
          <a:p>
            <a:pPr algn="ctr" eaLnBrk="1" hangingPunct="1"/>
            <a:r>
              <a:rPr lang="en-US" altLang="zh-TW" sz="1800" dirty="0"/>
              <a:t>-------------------</a:t>
            </a:r>
            <a:r>
              <a:rPr lang="en-US" altLang="zh-TW" sz="1800" dirty="0" smtClean="0"/>
              <a:t>-</a:t>
            </a:r>
            <a:endParaRPr lang="es-ES" altLang="zh-TW" sz="1800" dirty="0"/>
          </a:p>
          <a:p>
            <a:pPr algn="ctr" eaLnBrk="1" hangingPunct="1"/>
            <a:r>
              <a:rPr lang="es-ES" altLang="zh-TW" sz="1800" dirty="0"/>
              <a:t> |S(</a:t>
            </a:r>
            <a:r>
              <a:rPr lang="en-US" altLang="zh-TW" sz="1800" dirty="0"/>
              <a:t>A</a:t>
            </a:r>
            <a:r>
              <a:rPr lang="es-ES" altLang="zh-TW" sz="1800" dirty="0"/>
              <a:t>)|+|S(B)</a:t>
            </a:r>
            <a:r>
              <a:rPr lang="es-ES" altLang="zh-TW" sz="1800" dirty="0" smtClean="0"/>
              <a:t>|</a:t>
            </a:r>
          </a:p>
          <a:p>
            <a:pPr algn="ctr" eaLnBrk="1" hangingPunct="1"/>
            <a:endParaRPr lang="es-ES" altLang="zh-TW" sz="1800" dirty="0"/>
          </a:p>
          <a:p>
            <a:pPr eaLnBrk="1" hangingPunct="1"/>
            <a:r>
              <a:rPr lang="es-ES" altLang="zh-TW" sz="1800" dirty="0" smtClean="0"/>
              <a:t>2x1</a:t>
            </a:r>
            <a:endParaRPr lang="es-ES" altLang="zh-TW" sz="1800" dirty="0"/>
          </a:p>
          <a:p>
            <a:pPr algn="ctr" eaLnBrk="1" hangingPunct="1"/>
            <a:r>
              <a:rPr lang="es-ES" altLang="zh-TW" sz="1800" dirty="0" smtClean="0"/>
              <a:t>= ---------- = 0.5</a:t>
            </a:r>
          </a:p>
          <a:p>
            <a:pPr eaLnBrk="1" hangingPunct="1"/>
            <a:r>
              <a:rPr lang="es-ES" altLang="zh-TW" sz="1800" dirty="0" smtClean="0"/>
              <a:t>2+2</a:t>
            </a:r>
            <a:endParaRPr lang="zh-TW" altLang="en-US" sz="1800" dirty="0"/>
          </a:p>
        </p:txBody>
      </p:sp>
      <p:grpSp>
        <p:nvGrpSpPr>
          <p:cNvPr id="36" name="Group 42"/>
          <p:cNvGrpSpPr>
            <a:grpSpLocks/>
          </p:cNvGrpSpPr>
          <p:nvPr/>
        </p:nvGrpSpPr>
        <p:grpSpPr bwMode="auto">
          <a:xfrm>
            <a:off x="4860925" y="4838700"/>
            <a:ext cx="2232025" cy="1614488"/>
            <a:chOff x="1292" y="3158"/>
            <a:chExt cx="1225" cy="881"/>
          </a:xfrm>
        </p:grpSpPr>
        <p:graphicFrame>
          <p:nvGraphicFramePr>
            <p:cNvPr id="37" name="Object 43"/>
            <p:cNvGraphicFramePr>
              <a:graphicFrameLocks noChangeAspect="1"/>
            </p:cNvGraphicFramePr>
            <p:nvPr/>
          </p:nvGraphicFramePr>
          <p:xfrm>
            <a:off x="1474" y="3272"/>
            <a:ext cx="1043" cy="7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3" name="方程式" r:id="rId3" imgW="1269449" imgH="939392" progId="Equation.3">
                    <p:embed/>
                  </p:oleObj>
                </mc:Choice>
                <mc:Fallback>
                  <p:oleObj name="方程式" r:id="rId3" imgW="1269449" imgH="93939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" y="3272"/>
                          <a:ext cx="1043" cy="7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1292" y="3302"/>
              <a:ext cx="22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TW" sz="1200" smtClean="0"/>
                <a:t>D</a:t>
              </a:r>
              <a:r>
                <a:rPr lang="en-US" altLang="zh-TW" sz="1200" baseline="-25000" smtClean="0"/>
                <a:t>1</a:t>
              </a: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1292" y="3475"/>
              <a:ext cx="22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TW" sz="1200" smtClean="0"/>
                <a:t>D</a:t>
              </a:r>
              <a:r>
                <a:rPr lang="en-US" altLang="zh-TW" sz="1200" baseline="-25000" smtClean="0"/>
                <a:t>2</a:t>
              </a:r>
            </a:p>
          </p:txBody>
        </p:sp>
        <p:sp>
          <p:nvSpPr>
            <p:cNvPr id="40" name="Text Box 46"/>
            <p:cNvSpPr txBox="1">
              <a:spLocks noChangeArrowheads="1"/>
            </p:cNvSpPr>
            <p:nvPr/>
          </p:nvSpPr>
          <p:spPr bwMode="auto">
            <a:xfrm>
              <a:off x="1292" y="3838"/>
              <a:ext cx="22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TW" sz="1200" smtClean="0"/>
                <a:t>D</a:t>
              </a:r>
              <a:r>
                <a:rPr lang="en-US" altLang="zh-TW" sz="1200" baseline="-25000" smtClean="0"/>
                <a:t>n</a:t>
              </a:r>
            </a:p>
          </p:txBody>
        </p:sp>
        <p:sp>
          <p:nvSpPr>
            <p:cNvPr id="41" name="Text Box 47"/>
            <p:cNvSpPr txBox="1">
              <a:spLocks noChangeArrowheads="1"/>
            </p:cNvSpPr>
            <p:nvPr/>
          </p:nvSpPr>
          <p:spPr bwMode="auto">
            <a:xfrm>
              <a:off x="1519" y="3158"/>
              <a:ext cx="22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TW" sz="1200" smtClean="0"/>
                <a:t>D</a:t>
              </a:r>
              <a:r>
                <a:rPr lang="en-US" altLang="zh-TW" sz="1200" baseline="-25000" smtClean="0"/>
                <a:t>1</a:t>
              </a:r>
            </a:p>
          </p:txBody>
        </p:sp>
        <p:sp>
          <p:nvSpPr>
            <p:cNvPr id="42" name="Text Box 48"/>
            <p:cNvSpPr txBox="1">
              <a:spLocks noChangeArrowheads="1"/>
            </p:cNvSpPr>
            <p:nvPr/>
          </p:nvSpPr>
          <p:spPr bwMode="auto">
            <a:xfrm>
              <a:off x="1746" y="3158"/>
              <a:ext cx="22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TW" sz="1200" smtClean="0"/>
                <a:t>D</a:t>
              </a:r>
              <a:r>
                <a:rPr lang="en-US" altLang="zh-TW" sz="1200" baseline="-25000" smtClean="0"/>
                <a:t>2</a:t>
              </a:r>
            </a:p>
          </p:txBody>
        </p:sp>
        <p:sp>
          <p:nvSpPr>
            <p:cNvPr id="43" name="Text Box 49"/>
            <p:cNvSpPr txBox="1">
              <a:spLocks noChangeArrowheads="1"/>
            </p:cNvSpPr>
            <p:nvPr/>
          </p:nvSpPr>
          <p:spPr bwMode="auto">
            <a:xfrm>
              <a:off x="2245" y="3158"/>
              <a:ext cx="22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0"/>
                  <a:cs typeface="新細明體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TW" sz="1200" smtClean="0"/>
                <a:t>D</a:t>
              </a:r>
              <a:r>
                <a:rPr lang="en-US" altLang="zh-TW" sz="1200" baseline="-25000" smtClean="0"/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9474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Edu0512_MDS_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268760"/>
            <a:ext cx="5060523" cy="4138350"/>
          </a:xfrm>
          <a:prstGeom prst="rect">
            <a:avLst/>
          </a:prstGeom>
        </p:spPr>
      </p:pic>
      <p:sp>
        <p:nvSpPr>
          <p:cNvPr id="22529" name="標題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6737" cy="652463"/>
          </a:xfrm>
        </p:spPr>
        <p:txBody>
          <a:bodyPr/>
          <a:lstStyle/>
          <a:p>
            <a:r>
              <a:rPr kumimoji="1" lang="en-US" altLang="zh-TW" dirty="0">
                <a:latin typeface="Times New Roman" charset="0"/>
                <a:ea typeface="標楷體" charset="0"/>
                <a:cs typeface="標楷體" charset="0"/>
              </a:rPr>
              <a:t>WoS</a:t>
            </a:r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：</a:t>
            </a:r>
            <a:r>
              <a:rPr kumimoji="1" lang="en-US" altLang="zh-TW" dirty="0" smtClean="0">
                <a:latin typeface="Times New Roman" charset="0"/>
                <a:ea typeface="標楷體" charset="0"/>
                <a:cs typeface="標楷體" charset="0"/>
              </a:rPr>
              <a:t>216</a:t>
            </a:r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種期刊的</a:t>
            </a:r>
            <a:r>
              <a:rPr kumimoji="1" lang="zh-TW" altLang="en-US" dirty="0">
                <a:latin typeface="Times New Roman" charset="0"/>
                <a:ea typeface="標楷體" charset="0"/>
                <a:cs typeface="標楷體" charset="0"/>
              </a:rPr>
              <a:t>主題</a:t>
            </a:r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分類</a:t>
            </a:r>
            <a:r>
              <a:rPr kumimoji="1" lang="en-US" altLang="zh-TW" dirty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dirty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200" dirty="0">
                <a:latin typeface="Times New Roman" charset="0"/>
                <a:ea typeface="標楷體" charset="0"/>
                <a:cs typeface="標楷體" charset="0"/>
              </a:rPr>
              <a:t>(2005-2012)</a:t>
            </a:r>
            <a:endParaRPr kumimoji="1" lang="zh-TW" altLang="en-US" dirty="0">
              <a:latin typeface="Times New Roman" charset="0"/>
              <a:ea typeface="標楷體" charset="0"/>
              <a:cs typeface="標楷體" charset="0"/>
            </a:endParaRPr>
          </a:p>
        </p:txBody>
      </p:sp>
      <p:sp>
        <p:nvSpPr>
          <p:cNvPr id="22530" name="內容版面配置區 4"/>
          <p:cNvSpPr>
            <a:spLocks noGrp="1"/>
          </p:cNvSpPr>
          <p:nvPr>
            <p:ph sz="half" idx="1"/>
          </p:nvPr>
        </p:nvSpPr>
        <p:spPr>
          <a:xfrm>
            <a:off x="3203848" y="5229200"/>
            <a:ext cx="4464496" cy="1224136"/>
          </a:xfrm>
        </p:spPr>
        <p:txBody>
          <a:bodyPr/>
          <a:lstStyle/>
          <a:p>
            <a:r>
              <a:rPr lang="en-US" altLang="zh-TW" sz="2400" dirty="0" smtClean="0">
                <a:latin typeface="Times New Roman" charset="0"/>
                <a:ea typeface="標楷體" charset="0"/>
                <a:cs typeface="標楷體" charset="0"/>
              </a:rPr>
              <a:t>216</a:t>
            </a:r>
            <a:r>
              <a:rPr lang="zh-TW" altLang="en-US" sz="2400" dirty="0" smtClean="0">
                <a:latin typeface="Times New Roman" charset="0"/>
                <a:ea typeface="標楷體" charset="0"/>
                <a:cs typeface="標楷體" charset="0"/>
              </a:rPr>
              <a:t>種期刊</a:t>
            </a:r>
            <a:r>
              <a:rPr lang="zh-TW" altLang="en-US" sz="2400" dirty="0">
                <a:latin typeface="Times New Roman" charset="0"/>
                <a:ea typeface="標楷體" charset="0"/>
                <a:cs typeface="標楷體" charset="0"/>
              </a:rPr>
              <a:t>，被自動分</a:t>
            </a:r>
            <a:r>
              <a:rPr lang="zh-TW" altLang="en-US" sz="2400" dirty="0" smtClean="0">
                <a:latin typeface="Times New Roman" charset="0"/>
                <a:ea typeface="標楷體" charset="0"/>
                <a:cs typeface="標楷體" charset="0"/>
              </a:rPr>
              <a:t>為</a:t>
            </a:r>
            <a:r>
              <a:rPr lang="en-US" altLang="zh-TW" sz="2400" dirty="0" smtClean="0">
                <a:latin typeface="Times New Roman" charset="0"/>
                <a:ea typeface="標楷體" charset="0"/>
                <a:cs typeface="標楷體" charset="0"/>
              </a:rPr>
              <a:t>34</a:t>
            </a:r>
            <a:r>
              <a:rPr lang="zh-TW" altLang="en-US" sz="2400" dirty="0" smtClean="0">
                <a:latin typeface="Times New Roman" charset="0"/>
                <a:ea typeface="標楷體" charset="0"/>
                <a:cs typeface="標楷體" charset="0"/>
              </a:rPr>
              <a:t>類</a:t>
            </a:r>
            <a:endParaRPr lang="en-US" altLang="zh-TW" sz="2400" dirty="0"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zh-TW" altLang="en-US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數位學習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 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與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 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科學教育</a:t>
            </a:r>
            <a:endParaRPr lang="en-US" altLang="zh-TW" sz="2000" dirty="0">
              <a:solidFill>
                <a:schemeClr val="tx1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     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的</a:t>
            </a:r>
            <a:r>
              <a:rPr lang="zh-TW" altLang="en-US" sz="2000" b="1" u="sng" dirty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主題</a:t>
            </a:r>
            <a:r>
              <a:rPr lang="zh-TW" altLang="en-US" sz="2000" b="1" u="sng" dirty="0" smtClean="0">
                <a:solidFill>
                  <a:schemeClr val="tx1"/>
                </a:solidFill>
                <a:latin typeface="微軟正黑體" charset="0"/>
                <a:ea typeface="微軟正黑體" charset="0"/>
                <a:cs typeface="微軟正黑體" charset="0"/>
              </a:rPr>
              <a:t>相似度高</a:t>
            </a:r>
            <a:endParaRPr lang="zh-TW" altLang="en-US" sz="2000" b="1" u="sng" dirty="0">
              <a:solidFill>
                <a:schemeClr val="tx1"/>
              </a:solidFill>
              <a:latin typeface="微軟正黑體" charset="0"/>
              <a:ea typeface="微軟正黑體" charset="0"/>
              <a:cs typeface="微軟正黑體" charset="0"/>
            </a:endParaRPr>
          </a:p>
        </p:txBody>
      </p:sp>
      <p:cxnSp>
        <p:nvCxnSpPr>
          <p:cNvPr id="13" name="直線箭頭接點 12"/>
          <p:cNvCxnSpPr/>
          <p:nvPr/>
        </p:nvCxnSpPr>
        <p:spPr>
          <a:xfrm flipV="1">
            <a:off x="3635896" y="2276872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文字方塊 6"/>
          <p:cNvSpPr txBox="1"/>
          <p:nvPr/>
        </p:nvSpPr>
        <p:spPr bwMode="auto">
          <a:xfrm>
            <a:off x="179512" y="1484784"/>
            <a:ext cx="461665" cy="1896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kumimoji="1" lang="zh-TW" altLang="en-US" dirty="0" smtClean="0">
                <a:ea typeface="標楷體" pitchFamily="65" charset="-120"/>
              </a:rPr>
              <a:t>數位學習</a:t>
            </a:r>
            <a:r>
              <a:rPr kumimoji="1" lang="en-US" altLang="zh-TW" dirty="0" smtClean="0">
                <a:ea typeface="標楷體" pitchFamily="65" charset="-120"/>
              </a:rPr>
              <a:t>14</a:t>
            </a:r>
            <a:r>
              <a:rPr kumimoji="1" lang="zh-TW" altLang="en-US" dirty="0" smtClean="0">
                <a:ea typeface="標楷體" pitchFamily="65" charset="-120"/>
              </a:rPr>
              <a:t>種期刊</a:t>
            </a:r>
          </a:p>
        </p:txBody>
      </p:sp>
      <p:pic>
        <p:nvPicPr>
          <p:cNvPr id="3" name="圖片 2" descr="Edu0512_eLearning_Tre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3119235" cy="2426072"/>
          </a:xfrm>
          <a:prstGeom prst="rect">
            <a:avLst/>
          </a:prstGeom>
        </p:spPr>
      </p:pic>
      <p:pic>
        <p:nvPicPr>
          <p:cNvPr id="5" name="圖片 4" descr="Edu0512_SciEdu_Tre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2975091" cy="2100064"/>
          </a:xfrm>
          <a:prstGeom prst="rect">
            <a:avLst/>
          </a:prstGeom>
        </p:spPr>
      </p:pic>
      <p:cxnSp>
        <p:nvCxnSpPr>
          <p:cNvPr id="14" name="直線箭頭接點 13"/>
          <p:cNvCxnSpPr/>
          <p:nvPr/>
        </p:nvCxnSpPr>
        <p:spPr>
          <a:xfrm flipV="1">
            <a:off x="3563888" y="4365104"/>
            <a:ext cx="93610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 bwMode="auto">
          <a:xfrm>
            <a:off x="179512" y="4005064"/>
            <a:ext cx="461665" cy="18970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lang="zh-TW" altLang="en-US" dirty="0" smtClean="0">
                <a:ea typeface="標楷體" pitchFamily="65" charset="-120"/>
              </a:rPr>
              <a:t>科學教育</a:t>
            </a:r>
            <a:r>
              <a:rPr lang="en-US" altLang="zh-TW" dirty="0" smtClean="0">
                <a:ea typeface="標楷體" pitchFamily="65" charset="-120"/>
              </a:rPr>
              <a:t>12</a:t>
            </a:r>
            <a:r>
              <a:rPr lang="zh-TW" altLang="en-US" dirty="0" smtClean="0">
                <a:ea typeface="標楷體" pitchFamily="65" charset="-120"/>
              </a:rPr>
              <a:t>種期刊</a:t>
            </a:r>
            <a:endParaRPr kumimoji="1" lang="zh-TW" altLang="en-US" dirty="0" smtClean="0">
              <a:ea typeface="標楷體" pitchFamily="65" charset="-120"/>
            </a:endParaRPr>
          </a:p>
        </p:txBody>
      </p:sp>
      <p:sp>
        <p:nvSpPr>
          <p:cNvPr id="8" name="橢圓 7"/>
          <p:cNvSpPr/>
          <p:nvPr/>
        </p:nvSpPr>
        <p:spPr>
          <a:xfrm>
            <a:off x="4572000" y="1556792"/>
            <a:ext cx="2016224" cy="115212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8" name="橢圓 17"/>
          <p:cNvSpPr/>
          <p:nvPr/>
        </p:nvSpPr>
        <p:spPr>
          <a:xfrm>
            <a:off x="4139952" y="2852936"/>
            <a:ext cx="1944216" cy="158417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標題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186737" cy="652463"/>
          </a:xfrm>
        </p:spPr>
        <p:txBody>
          <a:bodyPr/>
          <a:lstStyle/>
          <a:p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亞洲各國的國家型研究計畫</a:t>
            </a:r>
            <a:endParaRPr kumimoji="1" lang="zh-TW" altLang="en-US" dirty="0">
              <a:latin typeface="Times New Roman" charset="0"/>
              <a:ea typeface="標楷體" charset="0"/>
              <a:cs typeface="標楷體" charset="0"/>
            </a:endParaRPr>
          </a:p>
        </p:txBody>
      </p:sp>
      <p:sp>
        <p:nvSpPr>
          <p:cNvPr id="27650" name="內容版面配置區 2"/>
          <p:cNvSpPr>
            <a:spLocks noGrp="1"/>
          </p:cNvSpPr>
          <p:nvPr>
            <p:ph idx="1"/>
          </p:nvPr>
        </p:nvSpPr>
        <p:spPr>
          <a:xfrm>
            <a:off x="395288" y="1125538"/>
            <a:ext cx="8569325" cy="5327650"/>
          </a:xfrm>
        </p:spPr>
        <p:txBody>
          <a:bodyPr/>
          <a:lstStyle/>
          <a:p>
            <a:r>
              <a:rPr lang="zh-TW" altLang="en-US" sz="2400" dirty="0">
                <a:latin typeface="Times New Roman" charset="0"/>
                <a:ea typeface="標楷體" charset="0"/>
                <a:cs typeface="標楷體" charset="0"/>
              </a:rPr>
              <a:t>中國大陸</a:t>
            </a:r>
            <a:endParaRPr lang="en-US" altLang="zh-TW" sz="2400" dirty="0"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985 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工程（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1998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年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5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月）</a:t>
            </a:r>
            <a:endParaRPr lang="en-US" altLang="zh-TW" sz="2000" dirty="0" smtClean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2004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年啟動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985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第二期，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2010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年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985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第三期</a:t>
            </a:r>
            <a:endParaRPr lang="en-US" altLang="zh-TW" sz="20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建立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9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所「世界一流大學」與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30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所「國際知名大學」</a:t>
            </a:r>
            <a:endParaRPr lang="en-US" altLang="zh-TW" sz="24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r>
              <a:rPr lang="zh-TW" altLang="en-US" sz="2400" dirty="0">
                <a:latin typeface="Times New Roman" charset="0"/>
                <a:ea typeface="標楷體" charset="0"/>
                <a:cs typeface="標楷體" charset="0"/>
              </a:rPr>
              <a:t>日本</a:t>
            </a:r>
            <a:endParaRPr lang="en-US" altLang="zh-TW" sz="2400" dirty="0"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2003─2007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：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Centre </a:t>
            </a:r>
            <a:r>
              <a:rPr lang="en-US" altLang="zh-TW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of Excellence 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(COE)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卓越中心計畫</a:t>
            </a:r>
            <a:endParaRPr lang="en-US" altLang="zh-TW" sz="20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2008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開始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Global COE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計畫</a:t>
            </a:r>
            <a:endParaRPr lang="en-US" altLang="zh-TW" sz="20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建構</a:t>
            </a:r>
            <a:r>
              <a:rPr lang="en-US" altLang="zh-TW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30</a:t>
            </a:r>
            <a:r>
              <a:rPr lang="zh-TW" altLang="en-US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所世界一流大學</a:t>
            </a:r>
            <a:r>
              <a:rPr lang="en-US" altLang="zh-TW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/</a:t>
            </a:r>
            <a:r>
              <a:rPr lang="zh-TW" altLang="en-US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研究中心</a:t>
            </a:r>
            <a:endParaRPr lang="en-US" altLang="zh-TW" sz="24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r>
              <a:rPr lang="zh-TW" altLang="en-US" sz="24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南韓</a:t>
            </a:r>
            <a:r>
              <a:rPr lang="en-US" altLang="zh-TW" sz="24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 </a:t>
            </a:r>
            <a:endParaRPr lang="en-US" altLang="zh-TW" sz="24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2006-2012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第二期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 Brain Korea 21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（</a:t>
            </a:r>
            <a:r>
              <a:rPr lang="en-US" altLang="zh-TW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21</a:t>
            </a:r>
            <a:r>
              <a:rPr lang="zh-TW" altLang="en-US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世紀韓國精英人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才計畫）</a:t>
            </a:r>
            <a:endParaRPr lang="en-US" altLang="zh-TW" sz="20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2"/>
            <a:r>
              <a:rPr lang="zh-TW" altLang="en-US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提昇研究基礎建設，培養世界級領導人才</a:t>
            </a:r>
            <a:endParaRPr lang="en-US" altLang="zh-TW" sz="18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2008-2012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：</a:t>
            </a:r>
            <a:r>
              <a:rPr lang="en-US" altLang="zh-TW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World </a:t>
            </a:r>
            <a:r>
              <a:rPr lang="en-US" altLang="zh-TW" sz="2000" dirty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Class Universities </a:t>
            </a:r>
            <a:r>
              <a:rPr lang="zh-TW" altLang="en-US" sz="20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計畫</a:t>
            </a:r>
            <a:endParaRPr lang="en-US" altLang="zh-TW" sz="20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2"/>
            <a:r>
              <a:rPr lang="zh-TW" altLang="en-US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五年投入</a:t>
            </a:r>
            <a:r>
              <a:rPr lang="en-US" altLang="zh-TW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250</a:t>
            </a:r>
            <a:r>
              <a:rPr lang="zh-TW" altLang="en-US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億台幣吸引人才、輸入知識、</a:t>
            </a:r>
            <a:r>
              <a:rPr lang="en-US" altLang="zh-TW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lang="en-US" altLang="zh-TW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</a:br>
            <a:r>
              <a:rPr lang="zh-TW" altLang="en-US" sz="1800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提昇大學研究水準，建立自主科技</a:t>
            </a:r>
            <a:endParaRPr lang="en-US" altLang="zh-TW" sz="1800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457200" y="115888"/>
            <a:ext cx="8147050" cy="504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TW" altLang="en-US" sz="4000" dirty="0" smtClean="0"/>
              <a:t>期刊主題類別與作者所屬國家</a:t>
            </a:r>
            <a:endParaRPr lang="zh-TW" altLang="zh-TW" sz="4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09716"/>
              </p:ext>
            </p:extLst>
          </p:nvPr>
        </p:nvGraphicFramePr>
        <p:xfrm>
          <a:off x="323528" y="764705"/>
          <a:ext cx="7561263" cy="282317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259470"/>
                <a:gridCol w="499258"/>
                <a:gridCol w="1299929"/>
                <a:gridCol w="611730"/>
                <a:gridCol w="1370455"/>
                <a:gridCol w="576096"/>
                <a:gridCol w="1296217"/>
                <a:gridCol w="648108"/>
              </a:tblGrid>
              <a:tr h="293159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1. </a:t>
                      </a:r>
                      <a:r>
                        <a:rPr lang="zh-TW" altLang="en-US" sz="1600" kern="100" dirty="0" smtClean="0">
                          <a:effectLst/>
                        </a:rPr>
                        <a:t>國際教育研究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effectLst/>
                        </a:rPr>
                        <a:t>2. </a:t>
                      </a:r>
                      <a:r>
                        <a:rPr lang="zh-TW" altLang="en-US" sz="1600" kern="100" dirty="0" smtClean="0">
                          <a:solidFill>
                            <a:srgbClr val="FF0000"/>
                          </a:solidFill>
                          <a:effectLst/>
                        </a:rPr>
                        <a:t>數位學習</a:t>
                      </a:r>
                      <a:endParaRPr lang="zh-TW" sz="16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3. </a:t>
                      </a:r>
                      <a:r>
                        <a:rPr lang="zh-TW" altLang="en-US" sz="1600" kern="100" dirty="0" smtClean="0">
                          <a:effectLst/>
                        </a:rPr>
                        <a:t>英、澳教育研究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4. </a:t>
                      </a:r>
                      <a:r>
                        <a:rPr lang="zh-TW" altLang="en-US" sz="1600" kern="100" dirty="0" smtClean="0">
                          <a:effectLst/>
                        </a:rPr>
                        <a:t>美國中等學校教育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2115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</a:rPr>
                        <a:t>3821 Docs</a:t>
                      </a:r>
                      <a:r>
                        <a:rPr lang="en-US" sz="1600" b="0" kern="100" dirty="0">
                          <a:effectLst/>
                        </a:rPr>
                        <a:t>.</a:t>
                      </a:r>
                      <a:endParaRPr lang="zh-TW" sz="1600" b="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</a:t>
                      </a:r>
                      <a:r>
                        <a:rPr lang="en-US" sz="1600" kern="100" dirty="0" smtClean="0">
                          <a:effectLst/>
                        </a:rPr>
                        <a:t>3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4904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14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2759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13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2559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</a:rPr>
                        <a:t>12</a:t>
                      </a:r>
                      <a:endParaRPr lang="zh-TW" sz="16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</a:tr>
              <a:tr h="22115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12.45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Times New Roman"/>
                          <a:cs typeface="Times New Roman"/>
                        </a:rPr>
                        <a:t>10.92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3.59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  <a:cs typeface="Times New Roman"/>
                        </a:rPr>
                        <a:t>1.58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1177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2159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TAIWAN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721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92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624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SOUTH AFRICA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370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263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NEW ZEALAND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187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SWEDEN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SOUTH KOREA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181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12700" marR="12700" marT="12700" marB="0" anchor="b"/>
                </a:tc>
              </a:tr>
              <a:tr h="221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TAIWAN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SPAIN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178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ISRAEL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942537"/>
              </p:ext>
            </p:extLst>
          </p:nvPr>
        </p:nvGraphicFramePr>
        <p:xfrm>
          <a:off x="1115616" y="3789040"/>
          <a:ext cx="7561261" cy="279658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368228"/>
                <a:gridCol w="648108"/>
                <a:gridCol w="1296216"/>
                <a:gridCol w="479204"/>
                <a:gridCol w="1321097"/>
                <a:gridCol w="504084"/>
                <a:gridCol w="1296216"/>
                <a:gridCol w="648108"/>
              </a:tblGrid>
              <a:tr h="24386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effectLst/>
                        </a:rPr>
                        <a:t>5. </a:t>
                      </a:r>
                      <a:r>
                        <a:rPr lang="zh-TW" altLang="en-US" sz="1600" kern="100" dirty="0" smtClean="0">
                          <a:solidFill>
                            <a:srgbClr val="FF0000"/>
                          </a:solidFill>
                          <a:effectLst/>
                        </a:rPr>
                        <a:t>科學教育</a:t>
                      </a:r>
                      <a:endParaRPr lang="zh-TW" sz="16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6</a:t>
                      </a:r>
                      <a:r>
                        <a:rPr lang="en-US" sz="1600" kern="100" dirty="0" smtClean="0">
                          <a:effectLst/>
                        </a:rPr>
                        <a:t>. </a:t>
                      </a:r>
                      <a:r>
                        <a:rPr lang="zh-TW" altLang="en-US" sz="1600" kern="100" dirty="0" smtClean="0">
                          <a:effectLst/>
                        </a:rPr>
                        <a:t>外語學習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7. </a:t>
                      </a:r>
                      <a:r>
                        <a:rPr lang="en-US" sz="1600" kern="100" dirty="0" smtClean="0">
                          <a:effectLst/>
                        </a:rPr>
                        <a:t> </a:t>
                      </a:r>
                      <a:r>
                        <a:rPr lang="zh-TW" altLang="en-US" sz="1600" kern="100" dirty="0" smtClean="0">
                          <a:effectLst/>
                        </a:rPr>
                        <a:t>師資培訓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8. </a:t>
                      </a:r>
                      <a:r>
                        <a:rPr lang="en-US" sz="1600" kern="100" dirty="0" smtClean="0">
                          <a:effectLst/>
                        </a:rPr>
                        <a:t> </a:t>
                      </a:r>
                      <a:r>
                        <a:rPr lang="zh-TW" altLang="en-US" sz="1600" kern="100" dirty="0" smtClean="0">
                          <a:effectLst/>
                        </a:rPr>
                        <a:t>高等教育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43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</a:rPr>
                        <a:t>3035 Docs</a:t>
                      </a:r>
                      <a:r>
                        <a:rPr lang="en-US" sz="1600" b="0" kern="100" dirty="0">
                          <a:effectLst/>
                        </a:rPr>
                        <a:t>.</a:t>
                      </a:r>
                      <a:endParaRPr lang="zh-TW" sz="1600" b="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12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1516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11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3327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10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2677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1" marR="17781" marT="0" marB="0" anchor="ctr"/>
                </a:tc>
              </a:tr>
              <a:tr h="243864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Times New Roman"/>
                          <a:cs typeface="Times New Roman"/>
                        </a:rPr>
                        <a:t>7.32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6.17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3.77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7.08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1173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844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248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535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227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SPAIN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381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TURKEY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189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JAPAN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125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SPAIN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183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NEW ZEALAND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113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SOUTH AFRICA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108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ISRAEL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148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ISRAEL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84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TAIWAN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136</a:t>
                      </a:r>
                    </a:p>
                  </a:txBody>
                  <a:tcPr marL="12700" marR="12700" marT="12700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TAIWAN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SOUTH AFRICA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文字方塊 5"/>
          <p:cNvSpPr txBox="1"/>
          <p:nvPr/>
        </p:nvSpPr>
        <p:spPr bwMode="auto">
          <a:xfrm>
            <a:off x="8460432" y="332656"/>
            <a:ext cx="461665" cy="30512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lang="en-US" altLang="zh-TW" dirty="0" smtClean="0">
                <a:solidFill>
                  <a:srgbClr val="000000"/>
                </a:solidFill>
                <a:ea typeface="標楷體" pitchFamily="65" charset="-120"/>
              </a:rPr>
              <a:t>12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種期刊的作者大多為美國人</a:t>
            </a:r>
          </a:p>
        </p:txBody>
      </p:sp>
      <p:cxnSp>
        <p:nvCxnSpPr>
          <p:cNvPr id="7" name="直線箭頭接點 6"/>
          <p:cNvCxnSpPr/>
          <p:nvPr/>
        </p:nvCxnSpPr>
        <p:spPr>
          <a:xfrm flipH="1">
            <a:off x="7740352" y="548680"/>
            <a:ext cx="864096" cy="576064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圓角矩形 7"/>
          <p:cNvSpPr/>
          <p:nvPr/>
        </p:nvSpPr>
        <p:spPr>
          <a:xfrm>
            <a:off x="5868144" y="692696"/>
            <a:ext cx="1944216" cy="1152128"/>
          </a:xfrm>
          <a:prstGeom prst="roundRect">
            <a:avLst/>
          </a:prstGeom>
          <a:noFill/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grpSp>
        <p:nvGrpSpPr>
          <p:cNvPr id="26" name="群組 25"/>
          <p:cNvGrpSpPr/>
          <p:nvPr/>
        </p:nvGrpSpPr>
        <p:grpSpPr>
          <a:xfrm>
            <a:off x="8078983" y="908720"/>
            <a:ext cx="349430" cy="2808312"/>
            <a:chOff x="8078983" y="908720"/>
            <a:chExt cx="349430" cy="2808312"/>
          </a:xfrm>
        </p:grpSpPr>
        <p:sp>
          <p:nvSpPr>
            <p:cNvPr id="10" name="文字方塊 9"/>
            <p:cNvSpPr txBox="1"/>
            <p:nvPr/>
          </p:nvSpPr>
          <p:spPr bwMode="auto">
            <a:xfrm>
              <a:off x="8141042" y="908720"/>
              <a:ext cx="276999" cy="28083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TW" altLang="en-US" dirty="0" smtClean="0">
                  <a:solidFill>
                    <a:srgbClr val="000000"/>
                  </a:solidFill>
                  <a:ea typeface="標楷體" pitchFamily="65" charset="-120"/>
                </a:rPr>
                <a:t>此類只刊登</a:t>
              </a:r>
              <a:r>
                <a:rPr lang="en-US" altLang="zh-TW" dirty="0" smtClean="0">
                  <a:solidFill>
                    <a:srgbClr val="000000"/>
                  </a:solidFill>
                  <a:ea typeface="標楷體" pitchFamily="65" charset="-120"/>
                </a:rPr>
                <a:t> </a:t>
              </a:r>
              <a:r>
                <a:rPr lang="en-US" altLang="zh-TW" sz="1400" dirty="0" smtClean="0">
                  <a:solidFill>
                    <a:srgbClr val="000000"/>
                  </a:solidFill>
                  <a:ea typeface="標楷體" pitchFamily="65" charset="-120"/>
                </a:rPr>
                <a:t>    </a:t>
              </a:r>
              <a:r>
                <a:rPr lang="zh-TW" altLang="en-US" dirty="0" smtClean="0">
                  <a:solidFill>
                    <a:srgbClr val="000000"/>
                  </a:solidFill>
                  <a:ea typeface="標楷體" pitchFamily="65" charset="-120"/>
                </a:rPr>
                <a:t>個國家的論文</a:t>
              </a:r>
              <a:endParaRPr kumimoji="1" lang="zh-TW" altLang="en-US" dirty="0" smtClean="0">
                <a:solidFill>
                  <a:srgbClr val="000000"/>
                </a:solidFill>
                <a:ea typeface="標楷體" pitchFamily="65" charset="-120"/>
              </a:endParaRPr>
            </a:p>
          </p:txBody>
        </p:sp>
        <p:sp>
          <p:nvSpPr>
            <p:cNvPr id="17" name="文字方塊 16"/>
            <p:cNvSpPr txBox="1"/>
            <p:nvPr/>
          </p:nvSpPr>
          <p:spPr bwMode="auto">
            <a:xfrm>
              <a:off x="8078983" y="2078962"/>
              <a:ext cx="349430" cy="1979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zh-TW" sz="1400" dirty="0" smtClean="0">
                  <a:solidFill>
                    <a:srgbClr val="660066"/>
                  </a:solidFill>
                  <a:ea typeface="標楷體" pitchFamily="65" charset="-120"/>
                </a:rPr>
                <a:t>1.58</a:t>
              </a:r>
              <a:endParaRPr kumimoji="1" lang="zh-TW" altLang="en-US" sz="1400" dirty="0" smtClean="0">
                <a:solidFill>
                  <a:srgbClr val="660066"/>
                </a:solidFill>
                <a:ea typeface="標楷體" pitchFamily="65" charset="-120"/>
              </a:endParaRPr>
            </a:p>
          </p:txBody>
        </p:sp>
      </p:grpSp>
      <p:cxnSp>
        <p:nvCxnSpPr>
          <p:cNvPr id="15" name="直線箭頭接點 14"/>
          <p:cNvCxnSpPr/>
          <p:nvPr/>
        </p:nvCxnSpPr>
        <p:spPr>
          <a:xfrm flipH="1" flipV="1">
            <a:off x="7812360" y="1556792"/>
            <a:ext cx="288033" cy="504056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638463"/>
              </p:ext>
            </p:extLst>
          </p:nvPr>
        </p:nvGraphicFramePr>
        <p:xfrm>
          <a:off x="251520" y="776428"/>
          <a:ext cx="7273923" cy="279658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296343"/>
                <a:gridCol w="576152"/>
                <a:gridCol w="1296343"/>
                <a:gridCol w="576152"/>
                <a:gridCol w="1296343"/>
                <a:gridCol w="504133"/>
                <a:gridCol w="1296343"/>
                <a:gridCol w="432114"/>
              </a:tblGrid>
              <a:tr h="24386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9. </a:t>
                      </a:r>
                      <a:r>
                        <a:rPr lang="zh-TW" altLang="en-US" sz="1600" kern="100" dirty="0" smtClean="0">
                          <a:effectLst/>
                        </a:rPr>
                        <a:t>英語養成教育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</a:t>
                      </a:r>
                      <a:r>
                        <a:rPr lang="en-US" sz="1600" kern="100" dirty="0" smtClean="0">
                          <a:effectLst/>
                        </a:rPr>
                        <a:t>. </a:t>
                      </a:r>
                      <a:r>
                        <a:rPr lang="zh-TW" altLang="en-US" sz="1600" kern="100" dirty="0" smtClean="0">
                          <a:effectLst/>
                        </a:rPr>
                        <a:t>工程教育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11. </a:t>
                      </a:r>
                      <a:r>
                        <a:rPr lang="zh-TW" altLang="en-US" sz="1600" kern="100" dirty="0" smtClean="0">
                          <a:effectLst/>
                        </a:rPr>
                        <a:t>兒童閱讀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12. </a:t>
                      </a:r>
                      <a:r>
                        <a:rPr lang="en-US" sz="1600" kern="100" dirty="0" smtClean="0">
                          <a:effectLst/>
                        </a:rPr>
                        <a:t> </a:t>
                      </a:r>
                      <a:r>
                        <a:rPr lang="zh-TW" altLang="en-US" sz="1600" kern="100" dirty="0" smtClean="0">
                          <a:effectLst/>
                        </a:rPr>
                        <a:t>土耳其教育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43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</a:rPr>
                        <a:t>825 Docs</a:t>
                      </a:r>
                      <a:r>
                        <a:rPr lang="en-US" sz="1600" b="0" kern="100" dirty="0">
                          <a:effectLst/>
                        </a:rPr>
                        <a:t>.</a:t>
                      </a:r>
                      <a:endParaRPr lang="zh-TW" sz="1600" b="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1453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1477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2050 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3" marR="17783" marT="0" marB="0" anchor="ctr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6.07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5.73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3.74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  <a:cs typeface="Times New Roman"/>
                        </a:rPr>
                        <a:t>1.71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837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TURKEY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1504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POLAND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151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SLOVAKIA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NEW ZEALAND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CZECH REPUBLIC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CYPRUS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NORWAY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ISRAEL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FINLAND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ISRAEL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SERBIA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SOUTH AFRICA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FINLAND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MALAYSIA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2620"/>
              </p:ext>
            </p:extLst>
          </p:nvPr>
        </p:nvGraphicFramePr>
        <p:xfrm>
          <a:off x="323528" y="3717032"/>
          <a:ext cx="7200900" cy="279658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296162"/>
                <a:gridCol w="504063"/>
                <a:gridCol w="1296162"/>
                <a:gridCol w="504063"/>
                <a:gridCol w="1296162"/>
                <a:gridCol w="504063"/>
                <a:gridCol w="1296162"/>
                <a:gridCol w="504063"/>
              </a:tblGrid>
              <a:tr h="24386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13. </a:t>
                      </a:r>
                      <a:r>
                        <a:rPr lang="zh-TW" altLang="en-US" sz="1600" kern="100" dirty="0" smtClean="0">
                          <a:effectLst/>
                        </a:rPr>
                        <a:t>藝術教育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16. </a:t>
                      </a:r>
                      <a:r>
                        <a:rPr lang="zh-TW" altLang="en-US" sz="1600" kern="100" dirty="0" smtClean="0">
                          <a:effectLst/>
                        </a:rPr>
                        <a:t>西班牙教育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solidFill>
                            <a:srgbClr val="FFFF00"/>
                          </a:solidFill>
                          <a:effectLst/>
                        </a:rPr>
                        <a:t>24</a:t>
                      </a:r>
                      <a:r>
                        <a:rPr lang="en-US" sz="1600" kern="100" dirty="0" smtClean="0">
                          <a:solidFill>
                            <a:srgbClr val="FFFF00"/>
                          </a:solidFill>
                          <a:effectLst/>
                        </a:rPr>
                        <a:t>. </a:t>
                      </a:r>
                      <a:r>
                        <a:rPr lang="zh-TW" altLang="en-US" sz="1600" b="0" kern="100" dirty="0" smtClean="0">
                          <a:solidFill>
                            <a:srgbClr val="FFFF00"/>
                          </a:solidFill>
                          <a:effectLst/>
                        </a:rPr>
                        <a:t>歐洲教育研究</a:t>
                      </a:r>
                      <a:endParaRPr lang="zh-TW" sz="1600" b="0" kern="1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</a:rPr>
                        <a:t>25</a:t>
                      </a:r>
                      <a:r>
                        <a:rPr lang="en-US" sz="1600" kern="100" dirty="0" smtClean="0">
                          <a:effectLst/>
                        </a:rPr>
                        <a:t>. </a:t>
                      </a:r>
                      <a:r>
                        <a:rPr lang="zh-TW" altLang="en-US" sz="1600" kern="100" dirty="0" smtClean="0">
                          <a:effectLst/>
                        </a:rPr>
                        <a:t>德國教育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43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effectLst/>
                        </a:rPr>
                        <a:t>824 Docs</a:t>
                      </a:r>
                      <a:r>
                        <a:rPr lang="en-US" sz="1600" b="0" kern="100" dirty="0">
                          <a:effectLst/>
                        </a:rPr>
                        <a:t>.</a:t>
                      </a:r>
                      <a:endParaRPr lang="zh-TW" sz="1600" b="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1153 </a:t>
                      </a:r>
                      <a:r>
                        <a:rPr lang="en-US" sz="1600" kern="100" dirty="0">
                          <a:effectLst/>
                        </a:rPr>
                        <a:t>Docs.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</a:rPr>
                        <a:t>404 </a:t>
                      </a:r>
                      <a:r>
                        <a:rPr lang="en-US" sz="1600" kern="100" dirty="0" smtClean="0">
                          <a:effectLst/>
                        </a:rPr>
                        <a:t>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</a:rPr>
                        <a:t>1052 </a:t>
                      </a:r>
                      <a:r>
                        <a:rPr lang="en-US" sz="1600" kern="100" dirty="0" smtClean="0">
                          <a:effectLst/>
                        </a:rPr>
                        <a:t>Docs</a:t>
                      </a:r>
                      <a:r>
                        <a:rPr lang="en-US" sz="1600" kern="100" dirty="0">
                          <a:effectLst/>
                        </a:rPr>
                        <a:t>.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zh-TW" sz="16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  <a:tr h="243864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6.57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  <a:cs typeface="Times New Roman"/>
                        </a:rPr>
                        <a:t>1.56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13.83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_1/HHI_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  <a:cs typeface="Times New Roman"/>
                        </a:rPr>
                        <a:t>1.53</a:t>
                      </a:r>
                    </a:p>
                  </a:txBody>
                  <a:tcPr marL="12700" marR="12700" marT="12700" marB="0" anchor="b">
                    <a:solidFill>
                      <a:srgbClr val="FDEADA"/>
                    </a:solidFill>
                  </a:tcPr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SPAIN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833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SWITZERLAND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98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AUSTRALIA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CHILE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GERMANY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USA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CANADA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MEXICO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SWEDEN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ARGENTINA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NORWAY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FRANCE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FINLAND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FRANCE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NETHERLANDS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CHINA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PORTUGAL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ITALY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LUXEMBOURG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</a:tr>
              <a:tr h="243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NEW ZEALAND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ITALY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PORTUGAL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AUSTRIA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 bwMode="auto">
          <a:xfrm>
            <a:off x="7895401" y="692696"/>
            <a:ext cx="738664" cy="2169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lang="en-US" altLang="zh-TW" dirty="0" smtClean="0">
                <a:solidFill>
                  <a:srgbClr val="000000"/>
                </a:solidFill>
                <a:ea typeface="標楷體" pitchFamily="65" charset="-120"/>
              </a:rPr>
              <a:t>6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種為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土耳其語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期刊</a:t>
            </a:r>
            <a:endParaRPr kumimoji="1" lang="en-US" altLang="zh-TW" dirty="0" smtClean="0">
              <a:solidFill>
                <a:srgbClr val="000000"/>
              </a:solidFill>
              <a:ea typeface="標楷體" pitchFamily="65" charset="-120"/>
            </a:endParaRPr>
          </a:p>
          <a:p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也刊登英文寫的論文</a:t>
            </a:r>
          </a:p>
        </p:txBody>
      </p:sp>
      <p:sp>
        <p:nvSpPr>
          <p:cNvPr id="6" name="文字方塊 5"/>
          <p:cNvSpPr txBox="1"/>
          <p:nvPr/>
        </p:nvSpPr>
        <p:spPr bwMode="auto">
          <a:xfrm>
            <a:off x="7668344" y="2996952"/>
            <a:ext cx="461665" cy="23615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lang="en-US" altLang="zh-TW" dirty="0" smtClean="0">
                <a:solidFill>
                  <a:srgbClr val="000000"/>
                </a:solidFill>
                <a:ea typeface="標楷體" pitchFamily="65" charset="-120"/>
              </a:rPr>
              <a:t>6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種皆為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西班牙語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期刊</a:t>
            </a:r>
          </a:p>
        </p:txBody>
      </p:sp>
      <p:sp>
        <p:nvSpPr>
          <p:cNvPr id="7" name="文字方塊 6"/>
          <p:cNvSpPr txBox="1"/>
          <p:nvPr/>
        </p:nvSpPr>
        <p:spPr bwMode="auto">
          <a:xfrm>
            <a:off x="8172400" y="3501008"/>
            <a:ext cx="461665" cy="18999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lang="en-US" altLang="zh-TW" dirty="0" smtClean="0">
                <a:solidFill>
                  <a:srgbClr val="000000"/>
                </a:solidFill>
                <a:ea typeface="標楷體" pitchFamily="65" charset="-120"/>
              </a:rPr>
              <a:t>3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種皆為</a:t>
            </a:r>
            <a:r>
              <a:rPr lang="zh-TW" altLang="en-US" dirty="0" smtClean="0">
                <a:solidFill>
                  <a:srgbClr val="FF0000"/>
                </a:solidFill>
                <a:ea typeface="標楷體" pitchFamily="65" charset="-120"/>
              </a:rPr>
              <a:t>德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語</a:t>
            </a:r>
            <a:r>
              <a:rPr kumimoji="1" lang="zh-TW" altLang="en-US" dirty="0" smtClean="0">
                <a:solidFill>
                  <a:srgbClr val="000000"/>
                </a:solidFill>
                <a:ea typeface="標楷體" pitchFamily="65" charset="-120"/>
              </a:rPr>
              <a:t>期刊</a:t>
            </a:r>
          </a:p>
        </p:txBody>
      </p:sp>
      <p:cxnSp>
        <p:nvCxnSpPr>
          <p:cNvPr id="8" name="直線箭頭接點 7"/>
          <p:cNvCxnSpPr/>
          <p:nvPr/>
        </p:nvCxnSpPr>
        <p:spPr>
          <a:xfrm flipH="1">
            <a:off x="7380312" y="908720"/>
            <a:ext cx="936104" cy="216024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箭頭接點 8"/>
          <p:cNvCxnSpPr/>
          <p:nvPr/>
        </p:nvCxnSpPr>
        <p:spPr>
          <a:xfrm flipH="1">
            <a:off x="3779912" y="3356992"/>
            <a:ext cx="3960440" cy="720080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箭頭接點 10"/>
          <p:cNvCxnSpPr/>
          <p:nvPr/>
        </p:nvCxnSpPr>
        <p:spPr>
          <a:xfrm flipH="1">
            <a:off x="7380312" y="3789040"/>
            <a:ext cx="864096" cy="288032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圓角矩形 13"/>
          <p:cNvSpPr/>
          <p:nvPr/>
        </p:nvSpPr>
        <p:spPr>
          <a:xfrm>
            <a:off x="5724128" y="692696"/>
            <a:ext cx="1800200" cy="2520280"/>
          </a:xfrm>
          <a:prstGeom prst="roundRect">
            <a:avLst/>
          </a:prstGeom>
          <a:noFill/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15" name="圓角矩形 14"/>
          <p:cNvSpPr/>
          <p:nvPr/>
        </p:nvSpPr>
        <p:spPr>
          <a:xfrm>
            <a:off x="2123728" y="3645024"/>
            <a:ext cx="1728192" cy="2088232"/>
          </a:xfrm>
          <a:prstGeom prst="roundRect">
            <a:avLst/>
          </a:prstGeom>
          <a:noFill/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16" name="圓角矩形 15"/>
          <p:cNvSpPr/>
          <p:nvPr/>
        </p:nvSpPr>
        <p:spPr>
          <a:xfrm>
            <a:off x="5724128" y="3645024"/>
            <a:ext cx="1656184" cy="1872208"/>
          </a:xfrm>
          <a:prstGeom prst="roundRect">
            <a:avLst/>
          </a:prstGeom>
          <a:noFill/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21" name="標題 20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42721" cy="542833"/>
          </a:xfrm>
        </p:spPr>
        <p:txBody>
          <a:bodyPr/>
          <a:lstStyle/>
          <a:p>
            <a:r>
              <a:rPr kumimoji="1" lang="zh-TW" altLang="en-US" sz="4000" dirty="0" smtClean="0"/>
              <a:t>教育領域的文化性、地域性</a:t>
            </a:r>
            <a:endParaRPr kumimoji="1" lang="zh-TW" altLang="en-US" sz="4000" dirty="0"/>
          </a:p>
        </p:txBody>
      </p:sp>
      <p:sp>
        <p:nvSpPr>
          <p:cNvPr id="22" name="文字方塊 21"/>
          <p:cNvSpPr txBox="1"/>
          <p:nvPr/>
        </p:nvSpPr>
        <p:spPr bwMode="auto">
          <a:xfrm>
            <a:off x="8673759" y="404664"/>
            <a:ext cx="461665" cy="63248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eaVert" wrap="none" rtlCol="0">
            <a:spAutoFit/>
          </a:bodyPr>
          <a:lstStyle/>
          <a:p>
            <a:r>
              <a:rPr lang="zh-TW" altLang="en-US" dirty="0" smtClean="0">
                <a:solidFill>
                  <a:srgbClr val="660066"/>
                </a:solidFill>
                <a:ea typeface="標楷體" pitchFamily="65" charset="-120"/>
              </a:rPr>
              <a:t>是因為</a:t>
            </a:r>
            <a:r>
              <a:rPr lang="zh-TW" altLang="en-US" dirty="0" smtClean="0">
                <a:solidFill>
                  <a:srgbClr val="FF0000"/>
                </a:solidFill>
                <a:ea typeface="標楷體" pitchFamily="65" charset="-120"/>
              </a:rPr>
              <a:t>引用相同文獻</a:t>
            </a:r>
            <a:r>
              <a:rPr lang="zh-TW" altLang="en-US" dirty="0" smtClean="0">
                <a:solidFill>
                  <a:srgbClr val="660066"/>
                </a:solidFill>
                <a:ea typeface="標楷體" pitchFamily="65" charset="-120"/>
              </a:rPr>
              <a:t>而被歸類在一起</a:t>
            </a:r>
            <a:r>
              <a:rPr lang="zh-TW" altLang="en-US" dirty="0" smtClean="0">
                <a:solidFill>
                  <a:srgbClr val="FF0000"/>
                </a:solidFill>
                <a:ea typeface="標楷體" pitchFamily="65" charset="-120"/>
              </a:rPr>
              <a:t>，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不是</a:t>
            </a:r>
            <a:r>
              <a:rPr kumimoji="1" lang="zh-TW" altLang="en-US" dirty="0" smtClean="0">
                <a:solidFill>
                  <a:srgbClr val="660066"/>
                </a:solidFill>
                <a:ea typeface="標楷體" pitchFamily="65" charset="-120"/>
              </a:rPr>
              <a:t>因為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使用相同語言</a:t>
            </a:r>
          </a:p>
        </p:txBody>
      </p:sp>
      <p:sp>
        <p:nvSpPr>
          <p:cNvPr id="23" name="圓角矩形 22"/>
          <p:cNvSpPr/>
          <p:nvPr/>
        </p:nvSpPr>
        <p:spPr>
          <a:xfrm>
            <a:off x="3923928" y="3645024"/>
            <a:ext cx="1800200" cy="2952328"/>
          </a:xfrm>
          <a:prstGeom prst="roundRect">
            <a:avLst/>
          </a:prstGeom>
          <a:noFill/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24" name="圓角矩形 23"/>
          <p:cNvSpPr/>
          <p:nvPr/>
        </p:nvSpPr>
        <p:spPr>
          <a:xfrm>
            <a:off x="251520" y="764704"/>
            <a:ext cx="1728192" cy="2088232"/>
          </a:xfrm>
          <a:prstGeom prst="roundRect">
            <a:avLst/>
          </a:prstGeom>
          <a:noFill/>
          <a:ln w="19050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400273"/>
            <a:ext cx="8568952" cy="6524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zh-TW" sz="3600" dirty="0" smtClean="0"/>
              <a:t>216</a:t>
            </a:r>
            <a:r>
              <a:rPr lang="zh-TW" altLang="en-US" sz="3600" dirty="0" smtClean="0"/>
              <a:t>種期刊</a:t>
            </a:r>
            <a:r>
              <a:rPr lang="en-US" altLang="zh-TW" sz="3600" dirty="0" smtClean="0"/>
              <a:t>34</a:t>
            </a:r>
            <a:r>
              <a:rPr lang="zh-TW" altLang="en-US" sz="3600" dirty="0" smtClean="0"/>
              <a:t>類主題的趨勢排名</a:t>
            </a:r>
            <a:r>
              <a:rPr lang="en-US" altLang="zh-TW" sz="2800" dirty="0" smtClean="0"/>
              <a:t>(2005-2012)</a:t>
            </a:r>
            <a:endParaRPr lang="zh-TW" altLang="zh-TW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117344"/>
              </p:ext>
            </p:extLst>
          </p:nvPr>
        </p:nvGraphicFramePr>
        <p:xfrm>
          <a:off x="323528" y="1296184"/>
          <a:ext cx="8568188" cy="4509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8849"/>
                <a:gridCol w="1085192"/>
                <a:gridCol w="952021"/>
                <a:gridCol w="952021"/>
                <a:gridCol w="952021"/>
                <a:gridCol w="952021"/>
                <a:gridCol w="952021"/>
                <a:gridCol w="952021"/>
                <a:gridCol w="952021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1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2</a:t>
                      </a:r>
                      <a:endParaRPr lang="zh-CHT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3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4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5</a:t>
                      </a:r>
                      <a:endParaRPr lang="zh-CHT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6</a:t>
                      </a:r>
                      <a:endParaRPr lang="zh-CHT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7</a:t>
                      </a:r>
                      <a:endParaRPr lang="zh-CHT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8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dirty="0" smtClean="0">
                          <a:effectLst/>
                          <a:latin typeface="Times New Roman"/>
                          <a:cs typeface="Times New Roman"/>
                        </a:rPr>
                        <a:t>主題</a:t>
                      </a:r>
                      <a:endParaRPr lang="en-US" altLang="zh-TW" sz="1800" dirty="0" smtClean="0">
                        <a:effectLst/>
                        <a:latin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dirty="0" smtClean="0">
                          <a:effectLst/>
                          <a:latin typeface="Times New Roman"/>
                          <a:cs typeface="Times New Roman"/>
                        </a:rPr>
                        <a:t>年代</a:t>
                      </a:r>
                      <a:r>
                        <a:rPr lang="en-US" sz="1800" dirty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國際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教育研究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HT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數位學習</a:t>
                      </a:r>
                      <a:endParaRPr lang="zh-CHT" alt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英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、澳教育研究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美國中等學校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教育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HT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科學</a:t>
                      </a:r>
                      <a:r>
                        <a:rPr lang="zh-CHT" alt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教育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HT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外語學習</a:t>
                      </a:r>
                      <a:endParaRPr lang="zh-CHT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iauKai"/>
                        <a:ea typeface="BiauKai"/>
                        <a:cs typeface="BiauKa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HT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師資培</a:t>
                      </a:r>
                      <a:r>
                        <a:rPr lang="zh-CHT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訓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高等</a:t>
                      </a: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BiauKai"/>
                          <a:ea typeface="BiauKai"/>
                          <a:cs typeface="BiauKai"/>
                        </a:rPr>
                        <a:t>教育</a:t>
                      </a:r>
                    </a:p>
                  </a:txBody>
                  <a:tcPr marL="12700" marR="12700" marT="12700" marB="0" anchor="ctr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2005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281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170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2006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187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188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2007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419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396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241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248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2008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644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343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366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2009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723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375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469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411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2010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845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495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267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419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2011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842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436</a:t>
                      </a:r>
                    </a:p>
                  </a:txBody>
                  <a:tcPr marL="12700" marR="12700" marT="12700" marB="0" anchor="b"/>
                </a:tc>
              </a:tr>
              <a:tr h="3115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cs typeface="Times New Roman"/>
                        </a:rPr>
                        <a:t>2012</a:t>
                      </a:r>
                      <a:endParaRPr lang="zh-TW" sz="1800" i="1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681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897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463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439</a:t>
                      </a:r>
                    </a:p>
                  </a:txBody>
                  <a:tcPr marL="12700" marR="12700" marT="12700" marB="0" anchor="b"/>
                </a:tc>
              </a:tr>
              <a:tr h="5741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i="0" dirty="0" smtClean="0">
                          <a:effectLst/>
                          <a:latin typeface="Times New Roman"/>
                          <a:ea typeface="新細明體"/>
                          <a:cs typeface="Times New Roman"/>
                        </a:rPr>
                        <a:t>年代篇數斜率</a:t>
                      </a:r>
                      <a:endParaRPr lang="zh-TW" sz="1800" i="0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77.18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102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44.99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29.42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63.89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31.52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21.92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43.82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i="0" dirty="0" smtClean="0">
                          <a:effectLst/>
                          <a:latin typeface="Times New Roman"/>
                          <a:ea typeface="新細明體"/>
                          <a:cs typeface="Times New Roman"/>
                        </a:rPr>
                        <a:t>斜率</a:t>
                      </a:r>
                      <a:r>
                        <a:rPr lang="en-US" altLang="zh-TW" sz="1800" i="0" dirty="0" smtClean="0">
                          <a:effectLst/>
                          <a:latin typeface="Times New Roman"/>
                          <a:ea typeface="新細明體"/>
                          <a:cs typeface="Times New Roman"/>
                        </a:rPr>
                        <a:t/>
                      </a:r>
                      <a:br>
                        <a:rPr lang="en-US" altLang="zh-TW" sz="1800" i="0" dirty="0" smtClean="0">
                          <a:effectLst/>
                          <a:latin typeface="Times New Roman"/>
                          <a:ea typeface="新細明體"/>
                          <a:cs typeface="Times New Roman"/>
                        </a:rPr>
                      </a:br>
                      <a:r>
                        <a:rPr lang="zh-TW" altLang="en-US" sz="1800" i="0" dirty="0" smtClean="0">
                          <a:effectLst/>
                          <a:latin typeface="Times New Roman"/>
                          <a:ea typeface="新細明體"/>
                          <a:cs typeface="Times New Roman"/>
                        </a:rPr>
                        <a:t>排名</a:t>
                      </a:r>
                      <a:endParaRPr lang="zh-TW" sz="1800" i="0" dirty="0">
                        <a:effectLst/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</a:t>
                      </a:r>
                    </a:p>
                  </a:txBody>
                  <a:tcPr marL="12700" marR="12700" marT="127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 bwMode="auto">
          <a:xfrm>
            <a:off x="323528" y="5805264"/>
            <a:ext cx="8568952" cy="615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rgbClr val="000000"/>
                </a:solidFill>
                <a:ea typeface="標楷體" pitchFamily="65" charset="-120"/>
              </a:rPr>
              <a:t>斜率排名反應該領域的熱門程度，參見：</a:t>
            </a:r>
            <a:r>
              <a:rPr lang="en-US" altLang="zh-TW" sz="1600" dirty="0" smtClean="0">
                <a:solidFill>
                  <a:srgbClr val="000000"/>
                </a:solidFill>
                <a:ea typeface="標楷體" pitchFamily="65" charset="-120"/>
              </a:rPr>
              <a:t>Tseng YH, et al, </a:t>
            </a:r>
            <a:r>
              <a:rPr lang="en-US" altLang="zh-TW" sz="1600" dirty="0">
                <a:solidFill>
                  <a:srgbClr val="000000"/>
                </a:solidFill>
                <a:ea typeface="標楷體" pitchFamily="65" charset="-120"/>
              </a:rPr>
              <a:t>" </a:t>
            </a:r>
            <a:r>
              <a:rPr lang="en-US" altLang="zh-TW" sz="1600" dirty="0">
                <a:solidFill>
                  <a:srgbClr val="FF0000"/>
                </a:solidFill>
                <a:ea typeface="標楷體" pitchFamily="65" charset="-120"/>
              </a:rPr>
              <a:t>A Comparison of Methods for Detecting Hot Topics</a:t>
            </a:r>
            <a:r>
              <a:rPr lang="en-US" altLang="zh-TW" sz="1600" dirty="0">
                <a:solidFill>
                  <a:srgbClr val="000000"/>
                </a:solidFill>
                <a:ea typeface="標楷體" pitchFamily="65" charset="-120"/>
              </a:rPr>
              <a:t>", Scientometrics, Vol. 81, No. 1, Oct. 2009, pp. 73-90.</a:t>
            </a:r>
            <a:endParaRPr kumimoji="1" lang="zh-TW" altLang="en-US" sz="1600" dirty="0" smtClean="0">
              <a:solidFill>
                <a:srgbClr val="000000"/>
              </a:solidFill>
              <a:ea typeface="標楷體" pitchFamily="65" charset="-120"/>
            </a:endParaRPr>
          </a:p>
        </p:txBody>
      </p:sp>
      <p:sp>
        <p:nvSpPr>
          <p:cNvPr id="5" name="文字方塊 4"/>
          <p:cNvSpPr txBox="1"/>
          <p:nvPr/>
        </p:nvSpPr>
        <p:spPr bwMode="auto">
          <a:xfrm>
            <a:off x="2915816" y="6381328"/>
            <a:ext cx="295465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研發資源集中在熱門議題上</a:t>
            </a:r>
          </a:p>
        </p:txBody>
      </p:sp>
      <p:cxnSp>
        <p:nvCxnSpPr>
          <p:cNvPr id="7" name="直線箭頭接點 6"/>
          <p:cNvCxnSpPr/>
          <p:nvPr/>
        </p:nvCxnSpPr>
        <p:spPr>
          <a:xfrm flipH="1" flipV="1">
            <a:off x="2843808" y="5661248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箭頭接點 8"/>
          <p:cNvCxnSpPr/>
          <p:nvPr/>
        </p:nvCxnSpPr>
        <p:spPr>
          <a:xfrm flipV="1">
            <a:off x="4788024" y="5661248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標題 4"/>
          <p:cNvSpPr>
            <a:spLocks noGrp="1"/>
          </p:cNvSpPr>
          <p:nvPr>
            <p:ph type="title"/>
          </p:nvPr>
        </p:nvSpPr>
        <p:spPr>
          <a:xfrm>
            <a:off x="500063" y="620266"/>
            <a:ext cx="8186737" cy="941388"/>
          </a:xfrm>
        </p:spPr>
        <p:txBody>
          <a:bodyPr/>
          <a:lstStyle/>
          <a:p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科學教育：</a:t>
            </a:r>
            <a:r>
              <a:rPr kumimoji="1" lang="zh-TW" altLang="en-US" sz="3600" dirty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臺灣師大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全球</a:t>
            </a:r>
            <a:r>
              <a:rPr kumimoji="1" lang="zh-TW" altLang="en-US" sz="3600" dirty="0" smtClean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第二</a:t>
            </a: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數位學習：</a:t>
            </a:r>
            <a:r>
              <a:rPr kumimoji="1" lang="zh-TW" altLang="en-US" sz="3600" dirty="0" smtClean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中央大學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全球</a:t>
            </a:r>
            <a:r>
              <a:rPr kumimoji="1" lang="zh-TW" altLang="en-US" sz="3600" dirty="0" smtClean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第三</a:t>
            </a:r>
            <a:endParaRPr kumimoji="1" lang="zh-TW" altLang="en-US" sz="3600" dirty="0">
              <a:solidFill>
                <a:srgbClr val="FF0000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914933"/>
              </p:ext>
            </p:extLst>
          </p:nvPr>
        </p:nvGraphicFramePr>
        <p:xfrm>
          <a:off x="827584" y="1700808"/>
          <a:ext cx="8064573" cy="466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7056"/>
                <a:gridCol w="603089"/>
                <a:gridCol w="3503820"/>
                <a:gridCol w="540608"/>
              </a:tblGrid>
              <a:tr h="421556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2800" dirty="0" smtClean="0"/>
                        <a:t>2. </a:t>
                      </a:r>
                      <a:r>
                        <a:rPr lang="zh-TW" altLang="en-US" sz="2800" dirty="0" smtClean="0"/>
                        <a:t>數位學習</a:t>
                      </a:r>
                      <a:endParaRPr lang="zh-TW" altLang="en-US" sz="2800" dirty="0"/>
                    </a:p>
                  </a:txBody>
                  <a:tcPr marL="91433" marR="91433" marT="45727" marB="45727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2800" dirty="0" smtClean="0"/>
                        <a:t>5. </a:t>
                      </a:r>
                      <a:r>
                        <a:rPr lang="zh-TW" altLang="en-US" sz="2800" dirty="0" smtClean="0"/>
                        <a:t>科學教育</a:t>
                      </a:r>
                      <a:endParaRPr lang="zh-TW" altLang="en-US" sz="2800" dirty="0"/>
                    </a:p>
                  </a:txBody>
                  <a:tcPr marL="91433" marR="91433" marT="45727" marB="45727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Nanyang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Technol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Weizmann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Inst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Sci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12700" marR="12700" marT="12700" marB="0" anchor="ctr"/>
                </a:tc>
              </a:tr>
              <a:tr h="35641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Open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Taiwan </a:t>
                      </a:r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Normal </a:t>
                      </a:r>
                      <a:r>
                        <a:rPr lang="en-US" sz="20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Central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118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Curtin Univ Technol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 Taiwan Normal Univ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98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Indiana Univ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 Taiwan Univ Sci &amp; Technol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86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Michigan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Cheng Kung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Missouri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41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Athabasca Univ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Nanyang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Technol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of Tainan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Purdue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Chiao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Tung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Victoria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37</a:t>
                      </a:r>
                    </a:p>
                  </a:txBody>
                  <a:tcPr marL="12700" marR="12700" marT="12700" marB="0" anchor="ctr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Sun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Yat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Sen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Middle E Tech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37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" name="文字方塊 1"/>
          <p:cNvSpPr txBox="1"/>
          <p:nvPr/>
        </p:nvSpPr>
        <p:spPr bwMode="auto">
          <a:xfrm>
            <a:off x="1691680" y="188640"/>
            <a:ext cx="561137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kumimoji="1" lang="en-US" altLang="zh-TW" dirty="0" smtClean="0">
                <a:solidFill>
                  <a:srgbClr val="FF0000"/>
                </a:solidFill>
                <a:ea typeface="標楷體" pitchFamily="65" charset="-120"/>
              </a:rPr>
              <a:t>2005-2012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年</a:t>
            </a:r>
            <a:r>
              <a:rPr kumimoji="1" lang="en-US" altLang="zh-TW" dirty="0" smtClean="0">
                <a:solidFill>
                  <a:srgbClr val="660066"/>
                </a:solidFill>
                <a:ea typeface="標楷體" pitchFamily="65" charset="-120"/>
              </a:rPr>
              <a:t>216</a:t>
            </a:r>
            <a:r>
              <a:rPr kumimoji="1" lang="zh-TW" altLang="en-US" dirty="0" smtClean="0">
                <a:solidFill>
                  <a:srgbClr val="660066"/>
                </a:solidFill>
                <a:ea typeface="標楷體" pitchFamily="65" charset="-120"/>
              </a:rPr>
              <a:t>種國際期刊</a:t>
            </a:r>
            <a:r>
              <a:rPr lang="en-US" altLang="zh-TW" dirty="0" smtClean="0">
                <a:solidFill>
                  <a:srgbClr val="660066"/>
                </a:solidFill>
                <a:ea typeface="標楷體" pitchFamily="65" charset="-120"/>
              </a:rPr>
              <a:t>49,560</a:t>
            </a:r>
            <a:r>
              <a:rPr lang="zh-TW" altLang="en-US" dirty="0" smtClean="0">
                <a:solidFill>
                  <a:srgbClr val="660066"/>
                </a:solidFill>
                <a:ea typeface="標楷體" pitchFamily="65" charset="-120"/>
              </a:rPr>
              <a:t>篇論文的</a:t>
            </a:r>
            <a:r>
              <a:rPr kumimoji="1" lang="zh-TW" altLang="en-US" dirty="0" smtClean="0">
                <a:solidFill>
                  <a:srgbClr val="660066"/>
                </a:solidFill>
                <a:ea typeface="標楷體" pitchFamily="65" charset="-120"/>
              </a:rPr>
              <a:t>分析結果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標題 4"/>
          <p:cNvSpPr>
            <a:spLocks noGrp="1"/>
          </p:cNvSpPr>
          <p:nvPr>
            <p:ph type="title"/>
          </p:nvPr>
        </p:nvSpPr>
        <p:spPr>
          <a:xfrm>
            <a:off x="500063" y="620266"/>
            <a:ext cx="8186737" cy="941388"/>
          </a:xfrm>
        </p:spPr>
        <p:txBody>
          <a:bodyPr/>
          <a:lstStyle/>
          <a:p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科學教育：</a:t>
            </a:r>
            <a:r>
              <a:rPr kumimoji="1" lang="zh-TW" altLang="en-US" sz="3600" dirty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臺灣師大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全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球</a:t>
            </a:r>
            <a:r>
              <a:rPr kumimoji="1" lang="zh-TW" altLang="en-US" sz="3600" dirty="0" smtClean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第一</a:t>
            </a: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數位學習：</a:t>
            </a:r>
            <a:r>
              <a:rPr kumimoji="1" lang="zh-TW" altLang="en-US" sz="3600" dirty="0" smtClean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中央大學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全球</a:t>
            </a:r>
            <a:r>
              <a:rPr kumimoji="1" lang="zh-TW" altLang="en-US" sz="3600" dirty="0" smtClean="0">
                <a:solidFill>
                  <a:srgbClr val="FF0000"/>
                </a:solidFill>
                <a:latin typeface="Times New Roman" charset="0"/>
                <a:ea typeface="標楷體" charset="0"/>
                <a:cs typeface="標楷體" charset="0"/>
              </a:rPr>
              <a:t>第二</a:t>
            </a:r>
            <a:endParaRPr kumimoji="1" lang="zh-TW" altLang="en-US" sz="3600" dirty="0">
              <a:solidFill>
                <a:srgbClr val="FF0000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9323086"/>
              </p:ext>
            </p:extLst>
          </p:nvPr>
        </p:nvGraphicFramePr>
        <p:xfrm>
          <a:off x="827584" y="1700808"/>
          <a:ext cx="8064573" cy="466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7056"/>
                <a:gridCol w="603089"/>
                <a:gridCol w="3503820"/>
                <a:gridCol w="540608"/>
              </a:tblGrid>
              <a:tr h="421556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2800" dirty="0" smtClean="0"/>
                        <a:t>2. </a:t>
                      </a:r>
                      <a:r>
                        <a:rPr lang="zh-TW" altLang="en-US" sz="2800" dirty="0" smtClean="0"/>
                        <a:t>數位學習</a:t>
                      </a:r>
                      <a:endParaRPr lang="zh-TW" altLang="en-US" sz="2800" dirty="0"/>
                    </a:p>
                  </a:txBody>
                  <a:tcPr marL="91433" marR="91433" marT="45727" marB="45727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2800" dirty="0" smtClean="0"/>
                        <a:t>5. </a:t>
                      </a:r>
                      <a:r>
                        <a:rPr lang="zh-TW" altLang="en-US" sz="2800" dirty="0" smtClean="0"/>
                        <a:t>科學教育</a:t>
                      </a:r>
                      <a:endParaRPr lang="zh-TW" altLang="en-US" sz="2800" dirty="0"/>
                    </a:p>
                  </a:txBody>
                  <a:tcPr marL="91433" marR="91433" marT="45727" marB="45727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Nanyang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Technol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20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altLang="zh-TW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Taiwan Normal </a:t>
                      </a:r>
                      <a:r>
                        <a:rPr lang="en-US" altLang="zh-TW" sz="20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12700" marR="12700" marT="12700" marB="0" anchor="b"/>
                </a:tc>
              </a:tr>
              <a:tr h="35641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Central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Weizmann Institute of Science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Taiwan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Sci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&amp;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Technol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 Michigan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Taiwan Normal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Middle E Tech Univ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Purdue Univ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 Iowa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Cheng Kung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Nanyang Technol Univ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Twente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Purdue Univ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 Hong Kong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Curtin Univ Technol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Natl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Sun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Yat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Sen</a:t>
                      </a:r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 Illinois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12700" marR="12700" marT="12700" marB="0" anchor="b"/>
                </a:tc>
              </a:tr>
              <a:tr h="42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Open Univ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Univ Missouri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2" name="文字方塊 1"/>
          <p:cNvSpPr txBox="1"/>
          <p:nvPr/>
        </p:nvSpPr>
        <p:spPr bwMode="auto">
          <a:xfrm>
            <a:off x="1691680" y="188640"/>
            <a:ext cx="573974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kumimoji="1" lang="en-US" altLang="zh-TW" dirty="0" smtClean="0">
                <a:solidFill>
                  <a:srgbClr val="FF0000"/>
                </a:solidFill>
                <a:ea typeface="標楷體" pitchFamily="65" charset="-120"/>
              </a:rPr>
              <a:t>2010-2012</a:t>
            </a:r>
            <a:r>
              <a:rPr kumimoji="1" lang="zh-TW" altLang="en-US" dirty="0" smtClean="0">
                <a:solidFill>
                  <a:srgbClr val="FF0000"/>
                </a:solidFill>
                <a:ea typeface="標楷體" pitchFamily="65" charset="-120"/>
              </a:rPr>
              <a:t>年</a:t>
            </a:r>
            <a:r>
              <a:rPr kumimoji="1" lang="en-US" altLang="zh-TW" dirty="0" smtClean="0">
                <a:solidFill>
                  <a:srgbClr val="660066"/>
                </a:solidFill>
                <a:ea typeface="標楷體" pitchFamily="65" charset="-120"/>
              </a:rPr>
              <a:t>216</a:t>
            </a:r>
            <a:r>
              <a:rPr kumimoji="1" lang="zh-TW" altLang="en-US" dirty="0" smtClean="0">
                <a:solidFill>
                  <a:srgbClr val="660066"/>
                </a:solidFill>
                <a:ea typeface="標楷體" pitchFamily="65" charset="-120"/>
              </a:rPr>
              <a:t>種國際期刊</a:t>
            </a:r>
            <a:r>
              <a:rPr kumimoji="1" lang="en-US" altLang="zh-TW" dirty="0" smtClean="0">
                <a:solidFill>
                  <a:srgbClr val="660066"/>
                </a:solidFill>
                <a:ea typeface="標楷體" pitchFamily="65" charset="-120"/>
              </a:rPr>
              <a:t>2</a:t>
            </a:r>
            <a:r>
              <a:rPr lang="en-US" altLang="zh-TW" dirty="0" smtClean="0">
                <a:solidFill>
                  <a:srgbClr val="660066"/>
                </a:solidFill>
                <a:ea typeface="標楷體" pitchFamily="65" charset="-120"/>
              </a:rPr>
              <a:t>4,456</a:t>
            </a:r>
            <a:r>
              <a:rPr lang="zh-TW" altLang="en-US" dirty="0" smtClean="0">
                <a:solidFill>
                  <a:srgbClr val="660066"/>
                </a:solidFill>
                <a:ea typeface="標楷體" pitchFamily="65" charset="-120"/>
              </a:rPr>
              <a:t>篇論文的</a:t>
            </a:r>
            <a:r>
              <a:rPr kumimoji="1" lang="zh-TW" altLang="en-US" dirty="0" smtClean="0">
                <a:solidFill>
                  <a:srgbClr val="660066"/>
                </a:solidFill>
                <a:ea typeface="標楷體" pitchFamily="65" charset="-120"/>
              </a:rPr>
              <a:t>分析結果</a:t>
            </a:r>
          </a:p>
        </p:txBody>
      </p:sp>
    </p:spTree>
    <p:extLst>
      <p:ext uri="{BB962C8B-B14F-4D97-AF65-F5344CB8AC3E}">
        <p14:creationId xmlns:p14="http://schemas.microsoft.com/office/powerpoint/2010/main" val="14577609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標題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6737" cy="652463"/>
          </a:xfrm>
        </p:spPr>
        <p:txBody>
          <a:bodyPr/>
          <a:lstStyle/>
          <a:p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重點回顧</a:t>
            </a:r>
            <a:endParaRPr kumimoji="1" lang="zh-TW" altLang="en-US" dirty="0">
              <a:latin typeface="Times New Roman" charset="0"/>
              <a:ea typeface="標楷體" charset="0"/>
              <a:cs typeface="標楷體" charset="0"/>
            </a:endParaRPr>
          </a:p>
        </p:txBody>
      </p:sp>
      <p:sp>
        <p:nvSpPr>
          <p:cNvPr id="20482" name="內容版面配置區 2"/>
          <p:cNvSpPr>
            <a:spLocks noGrp="1"/>
          </p:cNvSpPr>
          <p:nvPr>
            <p:ph idx="1"/>
          </p:nvPr>
        </p:nvSpPr>
        <p:spPr>
          <a:xfrm>
            <a:off x="467544" y="1124744"/>
            <a:ext cx="8496944" cy="5544616"/>
          </a:xfrm>
        </p:spPr>
        <p:txBody>
          <a:bodyPr/>
          <a:lstStyle/>
          <a:p>
            <a:r>
              <a:rPr lang="zh-TW" altLang="en-US" sz="2800" dirty="0" smtClean="0">
                <a:latin typeface="+mn-ea"/>
                <a:ea typeface="+mn-ea"/>
                <a:cs typeface="標楷體" charset="0"/>
              </a:rPr>
              <a:t>臺灣</a:t>
            </a:r>
            <a:r>
              <a:rPr lang="zh-TW" altLang="en-US" sz="2800" dirty="0">
                <a:latin typeface="+mn-ea"/>
                <a:ea typeface="+mn-ea"/>
                <a:cs typeface="標楷體" charset="0"/>
              </a:rPr>
              <a:t>的</a:t>
            </a:r>
            <a:r>
              <a:rPr lang="zh-TW" altLang="en-US" sz="2800" dirty="0">
                <a:solidFill>
                  <a:schemeClr val="tx1"/>
                </a:solidFill>
                <a:latin typeface="+mn-ea"/>
                <a:ea typeface="+mn-ea"/>
                <a:cs typeface="標楷體" charset="0"/>
              </a:rPr>
              <a:t>教育與研究</a:t>
            </a:r>
            <a:r>
              <a:rPr lang="zh-TW" altLang="en-US" sz="2800" dirty="0">
                <a:solidFill>
                  <a:srgbClr val="660066"/>
                </a:solidFill>
                <a:latin typeface="+mn-ea"/>
                <a:ea typeface="+mn-ea"/>
                <a:cs typeface="標楷體" charset="0"/>
              </a:rPr>
              <a:t>相關計畫</a:t>
            </a:r>
            <a:r>
              <a:rPr lang="zh-TW" altLang="en-US" sz="2800" dirty="0">
                <a:latin typeface="+mn-ea"/>
                <a:ea typeface="+mn-ea"/>
                <a:cs typeface="標楷體" charset="0"/>
              </a:rPr>
              <a:t>，的確</a:t>
            </a:r>
            <a:r>
              <a:rPr lang="zh-TW" altLang="en-US" sz="2800" dirty="0">
                <a:solidFill>
                  <a:srgbClr val="FF0000"/>
                </a:solidFill>
                <a:latin typeface="+mn-ea"/>
                <a:ea typeface="+mn-ea"/>
                <a:cs typeface="標楷體" charset="0"/>
              </a:rPr>
              <a:t>提昇</a:t>
            </a:r>
            <a:r>
              <a:rPr lang="en-US" altLang="zh-TW" sz="2800" dirty="0">
                <a:solidFill>
                  <a:srgbClr val="FF0000"/>
                </a:solidFill>
                <a:latin typeface="+mn-ea"/>
                <a:ea typeface="+mn-ea"/>
                <a:cs typeface="標楷體" charset="0"/>
              </a:rPr>
              <a:t/>
            </a:r>
            <a:br>
              <a:rPr lang="en-US" altLang="zh-TW" sz="2800" dirty="0">
                <a:solidFill>
                  <a:srgbClr val="FF0000"/>
                </a:solidFill>
                <a:latin typeface="+mn-ea"/>
                <a:ea typeface="+mn-ea"/>
                <a:cs typeface="標楷體" charset="0"/>
              </a:rPr>
            </a:br>
            <a:r>
              <a:rPr lang="zh-TW" altLang="en-US" sz="2800" dirty="0" smtClean="0">
                <a:latin typeface="+mn-ea"/>
                <a:ea typeface="+mn-ea"/>
                <a:cs typeface="標楷體" charset="0"/>
              </a:rPr>
              <a:t>臺灣</a:t>
            </a:r>
            <a:r>
              <a:rPr lang="zh-TW" altLang="en-US" sz="2800" dirty="0">
                <a:latin typeface="+mn-ea"/>
                <a:ea typeface="+mn-ea"/>
                <a:cs typeface="標楷體" charset="0"/>
              </a:rPr>
              <a:t>國際教育</a:t>
            </a:r>
            <a:r>
              <a:rPr lang="zh-TW" altLang="en-US" sz="2800" dirty="0" smtClean="0">
                <a:latin typeface="+mn-ea"/>
                <a:ea typeface="+mn-ea"/>
                <a:cs typeface="標楷體" charset="0"/>
              </a:rPr>
              <a:t>論文的</a:t>
            </a:r>
            <a:r>
              <a:rPr lang="zh-TW" altLang="en-US" sz="2800" dirty="0" smtClean="0">
                <a:solidFill>
                  <a:srgbClr val="FF0000"/>
                </a:solidFill>
                <a:latin typeface="+mn-ea"/>
                <a:ea typeface="+mn-ea"/>
                <a:cs typeface="標楷體" charset="0"/>
              </a:rPr>
              <a:t>能見度</a:t>
            </a:r>
            <a:r>
              <a:rPr lang="zh-TW" altLang="en-US" sz="2800" dirty="0" smtClean="0">
                <a:latin typeface="+mn-ea"/>
                <a:ea typeface="+mn-ea"/>
                <a:cs typeface="標楷體" charset="0"/>
              </a:rPr>
              <a:t>與</a:t>
            </a:r>
            <a:r>
              <a:rPr lang="zh-TW" altLang="en-US" sz="2800" dirty="0" smtClean="0">
                <a:solidFill>
                  <a:srgbClr val="FF0000"/>
                </a:solidFill>
                <a:latin typeface="+mn-ea"/>
                <a:ea typeface="+mn-ea"/>
                <a:cs typeface="標楷體" charset="0"/>
              </a:rPr>
              <a:t>論文質量</a:t>
            </a:r>
            <a:endParaRPr lang="en-US" altLang="zh-TW" sz="2800" dirty="0" smtClean="0">
              <a:solidFill>
                <a:srgbClr val="FF0000"/>
              </a:solidFill>
              <a:latin typeface="+mn-ea"/>
              <a:ea typeface="+mn-ea"/>
              <a:cs typeface="標楷體" charset="0"/>
            </a:endParaRPr>
          </a:p>
          <a:p>
            <a:pPr lvl="1"/>
            <a:r>
              <a:rPr lang="en-US" altLang="zh-TW" sz="24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2003</a:t>
            </a:r>
            <a:r>
              <a:rPr lang="zh-TW" altLang="en-US" sz="24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年起數位學習國家型計畫</a:t>
            </a:r>
            <a:endParaRPr lang="en-US" altLang="zh-TW" sz="2400" dirty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en-US" altLang="zh-TW" sz="24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2005</a:t>
            </a:r>
            <a:r>
              <a:rPr lang="zh-TW" altLang="en-US" sz="24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年起邁向頂尖大學計畫</a:t>
            </a:r>
            <a:endParaRPr lang="en-US" altLang="zh-TW" sz="24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en-US" altLang="zh-TW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2010</a:t>
            </a:r>
            <a:r>
              <a:rPr lang="zh-TW" altLang="en-US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年後，臺灣的教育論文被引用率全球第一</a:t>
            </a:r>
            <a:endParaRPr lang="en-US" altLang="zh-TW" sz="2400" dirty="0" smtClean="0">
              <a:solidFill>
                <a:srgbClr val="660066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科學教育</a:t>
            </a:r>
            <a:r>
              <a:rPr lang="en-US" altLang="zh-TW" sz="2400" dirty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 </a:t>
            </a:r>
            <a:r>
              <a:rPr lang="zh-TW" altLang="en-US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臺師大全球第二（一）</a:t>
            </a:r>
            <a:endParaRPr lang="en-US" altLang="zh-TW" sz="2400" dirty="0" smtClean="0">
              <a:solidFill>
                <a:srgbClr val="660066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數位學習</a:t>
            </a:r>
            <a:r>
              <a:rPr lang="en-US" altLang="zh-TW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 </a:t>
            </a:r>
            <a:r>
              <a:rPr lang="zh-TW" altLang="en-US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中央全球第三（二）並有七所大學進入前十名</a:t>
            </a:r>
            <a:endParaRPr lang="en-US" altLang="zh-TW" sz="2400" dirty="0" smtClean="0">
              <a:solidFill>
                <a:srgbClr val="660066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400" dirty="0" smtClean="0">
                <a:solidFill>
                  <a:srgbClr val="660066"/>
                </a:solidFill>
                <a:latin typeface="+mn-ea"/>
                <a:ea typeface="+mn-ea"/>
                <a:cs typeface="微軟正黑體" charset="0"/>
              </a:rPr>
              <a:t>研究資源集中在熱門、重要的議題上，沒有浪費</a:t>
            </a:r>
            <a:endParaRPr lang="en-US" altLang="zh-TW" sz="2400" dirty="0" smtClean="0">
              <a:solidFill>
                <a:srgbClr val="660066"/>
              </a:solidFill>
              <a:latin typeface="+mn-ea"/>
              <a:ea typeface="+mn-ea"/>
              <a:cs typeface="微軟正黑體" charset="0"/>
            </a:endParaRPr>
          </a:p>
          <a:p>
            <a:r>
              <a:rPr lang="zh-TW" altLang="en-US" sz="28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在社會科學領域中，如此成果，實屬不易</a:t>
            </a:r>
            <a:endParaRPr lang="en-US" altLang="zh-TW" sz="28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0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臺灣非英語系國家，在英語為主的國際期刊中較吃虧</a:t>
            </a:r>
            <a:endParaRPr lang="en-US" altLang="zh-TW" sz="20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0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此外，地域性、文化圈是社會科學的特色</a:t>
            </a:r>
            <a:endParaRPr lang="en-US" altLang="zh-TW" sz="20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0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各國關心的議題與解答，難以放諸四海皆準</a:t>
            </a:r>
            <a:endParaRPr lang="en-US" altLang="zh-TW" sz="24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r>
              <a:rPr lang="zh-TW" altLang="en-US" sz="2000" dirty="0" smtClean="0">
                <a:solidFill>
                  <a:schemeClr val="tx1"/>
                </a:solidFill>
                <a:latin typeface="+mn-ea"/>
                <a:ea typeface="+mn-ea"/>
                <a:cs typeface="微軟正黑體" charset="0"/>
              </a:rPr>
              <a:t>與臺彎不相關的地域性、文化性議題，難有表現</a:t>
            </a:r>
            <a:endParaRPr lang="en-US" altLang="zh-TW" sz="20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endParaRPr lang="en-US" altLang="zh-TW" sz="2400" dirty="0" smtClean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  <a:p>
            <a:pPr lvl="1"/>
            <a:endParaRPr lang="en-US" altLang="zh-TW" sz="2400" dirty="0">
              <a:solidFill>
                <a:schemeClr val="tx1"/>
              </a:solidFill>
              <a:latin typeface="+mn-ea"/>
              <a:ea typeface="+mn-ea"/>
              <a:cs typeface="微軟正黑體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標題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186737" cy="652463"/>
          </a:xfrm>
        </p:spPr>
        <p:txBody>
          <a:bodyPr/>
          <a:lstStyle/>
          <a:p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臺灣的國家型研究計畫</a:t>
            </a:r>
            <a:endParaRPr kumimoji="1" lang="zh-TW" altLang="en-US" dirty="0">
              <a:latin typeface="Times New Roman" charset="0"/>
              <a:ea typeface="標楷體" charset="0"/>
              <a:cs typeface="標楷體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288" y="1412875"/>
            <a:ext cx="8569325" cy="4968875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zh-TW" altLang="en-US" sz="3400" dirty="0" smtClean="0">
                <a:solidFill>
                  <a:srgbClr val="000000"/>
                </a:solidFill>
              </a:rPr>
              <a:t>教育部</a:t>
            </a:r>
            <a:endParaRPr lang="en-US" altLang="zh-TW" sz="3400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zh-TW" altLang="en-US" sz="3000" dirty="0" smtClean="0">
                <a:solidFill>
                  <a:srgbClr val="000000"/>
                </a:solidFill>
              </a:rPr>
              <a:t>邁向頂尖大學計畫</a:t>
            </a:r>
            <a:endParaRPr lang="en-US" altLang="zh-TW" sz="3000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altLang="zh-TW" sz="3000" dirty="0" smtClean="0">
                <a:solidFill>
                  <a:srgbClr val="000000"/>
                </a:solidFill>
              </a:rPr>
              <a:t>2006─2010</a:t>
            </a:r>
            <a:r>
              <a:rPr lang="zh-TW" altLang="en-US" sz="3000" dirty="0" smtClean="0">
                <a:solidFill>
                  <a:srgbClr val="000000"/>
                </a:solidFill>
              </a:rPr>
              <a:t>第一期，</a:t>
            </a:r>
            <a:r>
              <a:rPr lang="en-US" altLang="zh-TW" sz="3000" dirty="0" smtClean="0">
                <a:solidFill>
                  <a:srgbClr val="000000"/>
                </a:solidFill>
              </a:rPr>
              <a:t>2011</a:t>
            </a:r>
            <a:r>
              <a:rPr lang="zh-TW" altLang="en-US" sz="3000" dirty="0" smtClean="0">
                <a:solidFill>
                  <a:srgbClr val="000000"/>
                </a:solidFill>
              </a:rPr>
              <a:t>起第二期</a:t>
            </a:r>
            <a:endParaRPr lang="en-US" altLang="zh-TW" sz="3000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zh-TW" altLang="en-US" sz="3000" dirty="0" smtClean="0">
                <a:solidFill>
                  <a:srgbClr val="000000"/>
                </a:solidFill>
              </a:rPr>
              <a:t>約</a:t>
            </a:r>
            <a:r>
              <a:rPr lang="en-US" altLang="zh-TW" sz="3000" dirty="0" smtClean="0">
                <a:solidFill>
                  <a:srgbClr val="000000"/>
                </a:solidFill>
              </a:rPr>
              <a:t>10─12</a:t>
            </a:r>
            <a:r>
              <a:rPr lang="zh-TW" altLang="en-US" sz="3000" dirty="0" smtClean="0">
                <a:solidFill>
                  <a:srgbClr val="000000"/>
                </a:solidFill>
              </a:rPr>
              <a:t>所大學獲得補助，涵蓋各領域</a:t>
            </a:r>
            <a:endParaRPr lang="en-US" altLang="zh-TW" sz="30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zh-TW" altLang="en-US" sz="3400" dirty="0" smtClean="0"/>
              <a:t>國科會</a:t>
            </a:r>
            <a:endParaRPr lang="en-US" altLang="zh-TW" sz="3400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altLang="zh-TW" dirty="0" smtClean="0">
                <a:solidFill>
                  <a:srgbClr val="000000"/>
                </a:solidFill>
              </a:rPr>
              <a:t>2003─2012</a:t>
            </a:r>
            <a:r>
              <a:rPr lang="zh-TW" altLang="en-US" b="1" dirty="0" smtClean="0">
                <a:solidFill>
                  <a:srgbClr val="000000"/>
                </a:solidFill>
              </a:rPr>
              <a:t>數位學習</a:t>
            </a:r>
            <a:r>
              <a:rPr lang="zh-TW" altLang="en-US" dirty="0" smtClean="0">
                <a:solidFill>
                  <a:srgbClr val="000000"/>
                </a:solidFill>
              </a:rPr>
              <a:t>國家型科技計畫</a:t>
            </a:r>
            <a:endParaRPr lang="en-US" altLang="zh-TW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zh-TW" altLang="en-US" dirty="0" smtClean="0">
                <a:solidFill>
                  <a:srgbClr val="000000"/>
                </a:solidFill>
              </a:rPr>
              <a:t>資訊、教育、圖書等學門較相關</a:t>
            </a:r>
            <a:endParaRPr lang="en-US" altLang="zh-TW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zh-TW" altLang="en-US" dirty="0">
                <a:solidFill>
                  <a:srgbClr val="000000"/>
                </a:solidFill>
              </a:rPr>
              <a:t>也涵蓋</a:t>
            </a:r>
            <a:r>
              <a:rPr lang="zh-TW" altLang="en-US" dirty="0" smtClean="0">
                <a:solidFill>
                  <a:srgbClr val="000000"/>
                </a:solidFill>
              </a:rPr>
              <a:t>其他學門跟專業教育有關者</a:t>
            </a:r>
            <a:endParaRPr lang="en-US" altLang="zh-TW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defRPr/>
            </a:pPr>
            <a:endParaRPr lang="zh-TW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dirty="0" smtClean="0">
                <a:latin typeface="Times New Roman" charset="0"/>
                <a:ea typeface="標楷體" charset="0"/>
                <a:cs typeface="標楷體" charset="0"/>
              </a:rPr>
              <a:t>國內教育學門研究產出的評估</a:t>
            </a:r>
            <a:endParaRPr kumimoji="1" lang="zh-TW" altLang="en-US" dirty="0">
              <a:latin typeface="Times New Roman" charset="0"/>
              <a:ea typeface="標楷體" charset="0"/>
              <a:cs typeface="標楷體" charset="0"/>
            </a:endParaRPr>
          </a:p>
        </p:txBody>
      </p:sp>
      <p:sp>
        <p:nvSpPr>
          <p:cNvPr id="29698" name="內容版面配置區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281339"/>
          </a:xfrm>
        </p:spPr>
        <p:txBody>
          <a:bodyPr/>
          <a:lstStyle/>
          <a:p>
            <a:r>
              <a:rPr lang="zh-TW" altLang="en-US" dirty="0" smtClean="0">
                <a:solidFill>
                  <a:srgbClr val="000000"/>
                </a:solidFill>
                <a:latin typeface="Times New Roman" charset="0"/>
                <a:ea typeface="標楷體" charset="0"/>
                <a:cs typeface="標楷體" charset="0"/>
              </a:rPr>
              <a:t>這些補助計畫是否：</a:t>
            </a:r>
            <a:endParaRPr lang="en-US" altLang="zh-TW" dirty="0">
              <a:solidFill>
                <a:srgbClr val="000000"/>
              </a:solidFill>
              <a:latin typeface="Times New Roman" charset="0"/>
              <a:ea typeface="標楷體" charset="0"/>
              <a:cs typeface="標楷體" charset="0"/>
            </a:endParaRPr>
          </a:p>
          <a:p>
            <a:pPr lvl="1"/>
            <a:r>
              <a:rPr lang="zh-TW" altLang="en-US" dirty="0" smtClean="0">
                <a:solidFill>
                  <a:srgbClr val="000000"/>
                </a:solidFill>
                <a:latin typeface="微軟正黑體" charset="0"/>
                <a:ea typeface="微軟正黑體" charset="0"/>
                <a:cs typeface="微軟正黑體" charset="0"/>
              </a:rPr>
              <a:t>擴展臺灣的國際能見度？</a:t>
            </a:r>
            <a:endParaRPr lang="en-US" altLang="zh-TW" dirty="0" smtClean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lvl="2"/>
            <a:r>
              <a:rPr lang="zh-TW" altLang="en-US" dirty="0" smtClean="0">
                <a:solidFill>
                  <a:srgbClr val="000000"/>
                </a:solidFill>
                <a:latin typeface="微軟正黑體" charset="0"/>
                <a:ea typeface="微軟正黑體" charset="0"/>
                <a:cs typeface="微軟正黑體" charset="0"/>
              </a:rPr>
              <a:t>國際論文數量是否變多、發表期刊分布是否更廣</a:t>
            </a:r>
            <a:endParaRPr lang="en-US" altLang="zh-TW" dirty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lvl="1"/>
            <a:r>
              <a:rPr lang="zh-TW" altLang="en-US" dirty="0" smtClean="0">
                <a:solidFill>
                  <a:srgbClr val="000000"/>
                </a:solidFill>
                <a:latin typeface="微軟正黑體" charset="0"/>
                <a:ea typeface="微軟正黑體" charset="0"/>
                <a:cs typeface="微軟正黑體" charset="0"/>
              </a:rPr>
              <a:t>提昇教育學門的研究質量？</a:t>
            </a:r>
            <a:endParaRPr lang="en-US" altLang="zh-TW" dirty="0" smtClean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lvl="2"/>
            <a:r>
              <a:rPr lang="zh-TW" altLang="en-US" dirty="0" smtClean="0">
                <a:solidFill>
                  <a:srgbClr val="000000"/>
                </a:solidFill>
                <a:latin typeface="微軟正黑體" charset="0"/>
                <a:ea typeface="微軟正黑體" charset="0"/>
                <a:cs typeface="微軟正黑體" charset="0"/>
              </a:rPr>
              <a:t>論文被引用率是否提高</a:t>
            </a:r>
            <a:endParaRPr lang="en-US" altLang="zh-TW" dirty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lvl="1"/>
            <a:r>
              <a:rPr lang="zh-TW" altLang="en-US" dirty="0" smtClean="0">
                <a:solidFill>
                  <a:srgbClr val="000000"/>
                </a:solidFill>
                <a:latin typeface="微軟正黑體" charset="0"/>
                <a:ea typeface="微軟正黑體" charset="0"/>
                <a:cs typeface="微軟正黑體" charset="0"/>
              </a:rPr>
              <a:t>改變研究樣態，切中主要議題？</a:t>
            </a:r>
            <a:endParaRPr lang="en-US" altLang="zh-TW" dirty="0" smtClean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lvl="2"/>
            <a:r>
              <a:rPr lang="zh-TW" altLang="en-US" dirty="0" smtClean="0">
                <a:solidFill>
                  <a:srgbClr val="000000"/>
                </a:solidFill>
                <a:latin typeface="微軟正黑體" charset="0"/>
                <a:ea typeface="微軟正黑體" charset="0"/>
                <a:cs typeface="微軟正黑體" charset="0"/>
              </a:rPr>
              <a:t>近幾年國際論文發表是否契合主流題目與趨勢</a:t>
            </a:r>
            <a:endParaRPr lang="en-US" altLang="zh-TW" dirty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  <a:p>
            <a:pPr lvl="1"/>
            <a:endParaRPr lang="zh-TW" altLang="en-US" dirty="0">
              <a:solidFill>
                <a:srgbClr val="000000"/>
              </a:solidFill>
              <a:latin typeface="微軟正黑體" charset="0"/>
              <a:ea typeface="微軟正黑體" charset="0"/>
              <a:cs typeface="微軟正黑體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標題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6737" cy="864096"/>
          </a:xfrm>
        </p:spPr>
        <p:txBody>
          <a:bodyPr/>
          <a:lstStyle/>
          <a:p>
            <a:r>
              <a:rPr kumimoji="1" lang="en-US" altLang="zh-TW" sz="3200" dirty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A Scientometric Analysis of the Effectiveness of Taiwan's Educational Research Projects</a:t>
            </a:r>
            <a:endParaRPr kumimoji="1" lang="zh-TW" altLang="en-US" sz="3200" dirty="0">
              <a:solidFill>
                <a:srgbClr val="0000FF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pic>
        <p:nvPicPr>
          <p:cNvPr id="15362" name="內容版面配置區 4" descr="Scientometrics_2013_Edu.tiff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71" b="-10371"/>
          <a:stretch>
            <a:fillRect/>
          </a:stretch>
        </p:blipFill>
        <p:spPr>
          <a:xfrm>
            <a:off x="1862138" y="1557338"/>
            <a:ext cx="4402137" cy="4933950"/>
          </a:xfrm>
        </p:spPr>
      </p:pic>
      <p:sp>
        <p:nvSpPr>
          <p:cNvPr id="15363" name="文字方塊 5"/>
          <p:cNvSpPr txBox="1">
            <a:spLocks noChangeArrowheads="1"/>
          </p:cNvSpPr>
          <p:nvPr/>
        </p:nvSpPr>
        <p:spPr bwMode="auto">
          <a:xfrm>
            <a:off x="1547664" y="6093296"/>
            <a:ext cx="637397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r>
              <a:rPr lang="zh-TW" altLang="en-US" sz="1800" dirty="0" smtClean="0">
                <a:ea typeface="標楷體" charset="0"/>
                <a:cs typeface="標楷體" charset="0"/>
              </a:rPr>
              <a:t>期刊影響指數</a:t>
            </a:r>
            <a:r>
              <a:rPr lang="en-US" altLang="zh-TW" sz="1800" dirty="0" smtClean="0">
                <a:ea typeface="標楷體" charset="0"/>
                <a:cs typeface="標楷體" charset="0"/>
              </a:rPr>
              <a:t>=2.133,  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期刊排名：</a:t>
            </a:r>
            <a:r>
              <a:rPr lang="en-US" altLang="zh-TW" sz="1800" dirty="0" smtClean="0">
                <a:ea typeface="標楷體" charset="0"/>
                <a:cs typeface="標楷體" charset="0"/>
              </a:rPr>
              <a:t>84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種中的第</a:t>
            </a:r>
            <a:r>
              <a:rPr lang="en-US" altLang="zh-TW" sz="1800" dirty="0" smtClean="0">
                <a:ea typeface="標楷體" charset="0"/>
                <a:cs typeface="標楷體" charset="0"/>
              </a:rPr>
              <a:t>7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名（</a:t>
            </a:r>
            <a:r>
              <a:rPr lang="en-US" altLang="zh-TW" sz="1800" dirty="0" smtClean="0">
                <a:ea typeface="標楷體" charset="0"/>
                <a:cs typeface="標楷體" charset="0"/>
              </a:rPr>
              <a:t>2012</a:t>
            </a:r>
            <a:r>
              <a:rPr lang="zh-TW" altLang="en-US" sz="1800" dirty="0" smtClean="0">
                <a:ea typeface="標楷體" charset="0"/>
                <a:cs typeface="標楷體" charset="0"/>
              </a:rPr>
              <a:t>年）</a:t>
            </a:r>
            <a:endParaRPr lang="zh-TW" altLang="en-US" sz="1800" dirty="0">
              <a:ea typeface="標楷體" charset="0"/>
              <a:cs typeface="標楷體" charset="0"/>
            </a:endParaRPr>
          </a:p>
        </p:txBody>
      </p:sp>
      <p:sp>
        <p:nvSpPr>
          <p:cNvPr id="15364" name="文字方塊 6"/>
          <p:cNvSpPr txBox="1">
            <a:spLocks noChangeArrowheads="1"/>
          </p:cNvSpPr>
          <p:nvPr/>
        </p:nvSpPr>
        <p:spPr bwMode="auto">
          <a:xfrm>
            <a:off x="2195736" y="1556792"/>
            <a:ext cx="382737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r>
              <a:rPr lang="zh-TW" altLang="en-US" sz="1800" dirty="0" smtClean="0">
                <a:solidFill>
                  <a:srgbClr val="800000"/>
                </a:solidFill>
                <a:ea typeface="標楷體" charset="0"/>
                <a:cs typeface="標楷體" charset="0"/>
              </a:rPr>
              <a:t>研究成果已於</a:t>
            </a:r>
            <a:r>
              <a:rPr lang="en-US" altLang="zh-TW" sz="1800" dirty="0" smtClean="0">
                <a:solidFill>
                  <a:srgbClr val="800000"/>
                </a:solidFill>
                <a:ea typeface="標楷體" charset="0"/>
                <a:cs typeface="標楷體" charset="0"/>
              </a:rPr>
              <a:t>2013</a:t>
            </a:r>
            <a:r>
              <a:rPr lang="zh-TW" altLang="en-US" sz="1800" dirty="0" smtClean="0">
                <a:solidFill>
                  <a:srgbClr val="800000"/>
                </a:solidFill>
                <a:ea typeface="標楷體" charset="0"/>
                <a:cs typeface="標楷體" charset="0"/>
              </a:rPr>
              <a:t>年</a:t>
            </a:r>
            <a:r>
              <a:rPr lang="en-US" altLang="zh-TW" sz="1800" dirty="0" smtClean="0">
                <a:solidFill>
                  <a:srgbClr val="800000"/>
                </a:solidFill>
                <a:ea typeface="標楷體" charset="0"/>
                <a:cs typeface="標楷體" charset="0"/>
              </a:rPr>
              <a:t>5</a:t>
            </a:r>
            <a:r>
              <a:rPr lang="zh-TW" altLang="en-US" sz="1800" dirty="0" smtClean="0">
                <a:solidFill>
                  <a:srgbClr val="800000"/>
                </a:solidFill>
                <a:ea typeface="標楷體" charset="0"/>
                <a:cs typeface="標楷體" charset="0"/>
              </a:rPr>
              <a:t>月出刊、上線</a:t>
            </a:r>
            <a:endParaRPr lang="zh-TW" altLang="en-US" sz="1800" dirty="0">
              <a:solidFill>
                <a:srgbClr val="800000"/>
              </a:solidFill>
              <a:ea typeface="標楷體" charset="0"/>
              <a:cs typeface="標楷體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0063" y="404664"/>
            <a:ext cx="8186737" cy="1152127"/>
          </a:xfrm>
        </p:spPr>
        <p:txBody>
          <a:bodyPr/>
          <a:lstStyle/>
          <a:p>
            <a:r>
              <a:rPr kumimoji="1" lang="zh-TW" altLang="en-US" dirty="0" smtClean="0"/>
              <a:t>國際論文分析來源：</a:t>
            </a:r>
            <a:r>
              <a:rPr kumimoji="1" lang="en-US" altLang="zh-TW" dirty="0" smtClean="0"/>
              <a:t/>
            </a:r>
            <a:br>
              <a:rPr kumimoji="1" lang="en-US" altLang="zh-TW" dirty="0" smtClean="0"/>
            </a:br>
            <a:r>
              <a:rPr kumimoji="1" lang="zh-TW" altLang="en-US" dirty="0" smtClean="0"/>
              <a:t>引文索引資料庫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63" y="1600200"/>
            <a:ext cx="8392417" cy="492514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1" lang="en-US" altLang="zh-TW" sz="2800" dirty="0" smtClean="0"/>
              <a:t>Thomson Reuters</a:t>
            </a:r>
          </a:p>
          <a:p>
            <a:pPr lvl="1">
              <a:lnSpc>
                <a:spcPct val="90000"/>
              </a:lnSpc>
            </a:pPr>
            <a:r>
              <a:rPr kumimoji="1" lang="en-US" altLang="zh-TW" sz="2400" dirty="0" smtClean="0">
                <a:solidFill>
                  <a:srgbClr val="000000"/>
                </a:solidFill>
              </a:rPr>
              <a:t>WoS: Web of Science</a:t>
            </a:r>
          </a:p>
          <a:p>
            <a:pPr lvl="1">
              <a:lnSpc>
                <a:spcPct val="90000"/>
              </a:lnSpc>
            </a:pPr>
            <a:r>
              <a:rPr kumimoji="1" lang="en-US" altLang="zh-TW" sz="2400" dirty="0" smtClean="0">
                <a:solidFill>
                  <a:srgbClr val="000000"/>
                </a:solidFill>
              </a:rPr>
              <a:t>JCR:  Journal Citation Reports</a:t>
            </a:r>
          </a:p>
          <a:p>
            <a:pPr lvl="1">
              <a:lnSpc>
                <a:spcPct val="90000"/>
              </a:lnSpc>
            </a:pPr>
            <a:r>
              <a:rPr kumimoji="1" lang="zh-TW" altLang="en-US" sz="2400" dirty="0" smtClean="0">
                <a:solidFill>
                  <a:srgbClr val="000000"/>
                </a:solidFill>
              </a:rPr>
              <a:t>涵蓋</a:t>
            </a:r>
            <a:r>
              <a:rPr kumimoji="1" lang="en-US" altLang="zh-TW" sz="2400" dirty="0" smtClean="0">
                <a:solidFill>
                  <a:srgbClr val="000000"/>
                </a:solidFill>
              </a:rPr>
              <a:t> </a:t>
            </a:r>
            <a:r>
              <a:rPr lang="en-US" altLang="zh-TW" sz="2400" dirty="0" smtClean="0">
                <a:solidFill>
                  <a:srgbClr val="000000"/>
                </a:solidFill>
              </a:rPr>
              <a:t>12,000 </a:t>
            </a:r>
            <a:r>
              <a:rPr kumimoji="1" lang="zh-TW" altLang="en-US" sz="2400" dirty="0" smtClean="0">
                <a:solidFill>
                  <a:srgbClr val="000000"/>
                </a:solidFill>
              </a:rPr>
              <a:t>種期刊</a:t>
            </a:r>
            <a:endParaRPr kumimoji="1" lang="en-US" altLang="zh-TW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zh-TW" altLang="en-US" sz="2400" dirty="0" smtClean="0">
                <a:solidFill>
                  <a:srgbClr val="000000"/>
                </a:solidFill>
              </a:rPr>
              <a:t>教育學門期刊</a:t>
            </a:r>
            <a:r>
              <a:rPr lang="en-US" altLang="zh-TW" sz="2400" dirty="0" smtClean="0">
                <a:solidFill>
                  <a:srgbClr val="000000"/>
                </a:solidFill>
              </a:rPr>
              <a:t>2012</a:t>
            </a:r>
            <a:r>
              <a:rPr lang="zh-TW" altLang="en-US" sz="2400" dirty="0" smtClean="0">
                <a:solidFill>
                  <a:srgbClr val="000000"/>
                </a:solidFill>
              </a:rPr>
              <a:t>年有</a:t>
            </a:r>
            <a:r>
              <a:rPr lang="en-US" altLang="zh-TW" sz="2400" dirty="0" smtClean="0">
                <a:solidFill>
                  <a:srgbClr val="000000"/>
                </a:solidFill>
              </a:rPr>
              <a:t> 216 </a:t>
            </a:r>
            <a:r>
              <a:rPr lang="zh-TW" altLang="en-US" sz="2400" dirty="0" smtClean="0">
                <a:solidFill>
                  <a:srgbClr val="000000"/>
                </a:solidFill>
              </a:rPr>
              <a:t>種（每年擴增中）</a:t>
            </a:r>
            <a:endParaRPr kumimoji="1" lang="en-US" altLang="zh-TW" sz="2400" dirty="0" smtClean="0">
              <a:solidFill>
                <a:srgbClr val="000000"/>
              </a:solidFill>
            </a:endParaRPr>
          </a:p>
          <a:p>
            <a:r>
              <a:rPr lang="en-US" altLang="zh-TW" sz="2800" dirty="0" smtClean="0"/>
              <a:t>Elsevier</a:t>
            </a:r>
          </a:p>
          <a:p>
            <a:pPr lvl="1">
              <a:lnSpc>
                <a:spcPct val="90000"/>
              </a:lnSpc>
            </a:pPr>
            <a:r>
              <a:rPr kumimoji="1" lang="en-US" altLang="zh-TW" sz="2400" dirty="0" smtClean="0">
                <a:solidFill>
                  <a:srgbClr val="000000"/>
                </a:solidFill>
              </a:rPr>
              <a:t>Scopus</a:t>
            </a:r>
          </a:p>
          <a:p>
            <a:pPr lvl="1">
              <a:lnSpc>
                <a:spcPct val="90000"/>
              </a:lnSpc>
            </a:pPr>
            <a:r>
              <a:rPr lang="en-US" altLang="zh-TW" sz="2400" dirty="0" smtClean="0">
                <a:solidFill>
                  <a:srgbClr val="000000"/>
                </a:solidFill>
              </a:rPr>
              <a:t>SJR Journal Ranking: </a:t>
            </a:r>
            <a:r>
              <a:rPr lang="en-US" altLang="zh-TW" sz="2000" dirty="0" smtClean="0">
                <a:solidFill>
                  <a:srgbClr val="000000"/>
                </a:solidFill>
              </a:rPr>
              <a:t>http</a:t>
            </a:r>
            <a:r>
              <a:rPr lang="en-US" altLang="zh-TW" sz="2000" dirty="0">
                <a:solidFill>
                  <a:srgbClr val="000000"/>
                </a:solidFill>
              </a:rPr>
              <a:t>://</a:t>
            </a:r>
            <a:r>
              <a:rPr lang="en-US" altLang="zh-TW" sz="2000" dirty="0" err="1">
                <a:solidFill>
                  <a:srgbClr val="000000"/>
                </a:solidFill>
              </a:rPr>
              <a:t>www.scimagojr.com</a:t>
            </a:r>
            <a:r>
              <a:rPr lang="en-US" altLang="zh-TW" sz="2000" dirty="0" smtClean="0">
                <a:solidFill>
                  <a:srgbClr val="000000"/>
                </a:solidFill>
              </a:rPr>
              <a:t>/</a:t>
            </a:r>
          </a:p>
          <a:p>
            <a:pPr lvl="1">
              <a:lnSpc>
                <a:spcPct val="90000"/>
              </a:lnSpc>
            </a:pPr>
            <a:r>
              <a:rPr lang="zh-TW" altLang="en-US" sz="2400" dirty="0">
                <a:solidFill>
                  <a:srgbClr val="000000"/>
                </a:solidFill>
              </a:rPr>
              <a:t>涵</a:t>
            </a:r>
            <a:r>
              <a:rPr lang="zh-TW" altLang="en-US" sz="2400" dirty="0" smtClean="0">
                <a:solidFill>
                  <a:srgbClr val="000000"/>
                </a:solidFill>
              </a:rPr>
              <a:t>蓋</a:t>
            </a:r>
            <a:r>
              <a:rPr lang="en-US" altLang="zh-TW" sz="2400" dirty="0" smtClean="0">
                <a:solidFill>
                  <a:srgbClr val="000000"/>
                </a:solidFill>
              </a:rPr>
              <a:t> 19,500 </a:t>
            </a:r>
            <a:r>
              <a:rPr lang="zh-TW" altLang="en-US" sz="2400" dirty="0" smtClean="0">
                <a:solidFill>
                  <a:srgbClr val="000000"/>
                </a:solidFill>
              </a:rPr>
              <a:t>種期刊</a:t>
            </a:r>
            <a:endParaRPr lang="en-US" altLang="zh-TW" sz="2400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zh-TW" altLang="en-US" sz="2400" dirty="0" smtClean="0">
                <a:solidFill>
                  <a:srgbClr val="000000"/>
                </a:solidFill>
              </a:rPr>
              <a:t>教育學門期刊</a:t>
            </a:r>
            <a:r>
              <a:rPr lang="en-US" altLang="zh-TW" sz="2400" dirty="0" smtClean="0">
                <a:solidFill>
                  <a:srgbClr val="000000"/>
                </a:solidFill>
              </a:rPr>
              <a:t>2011</a:t>
            </a:r>
            <a:r>
              <a:rPr lang="zh-TW" altLang="en-US" sz="2400" dirty="0" smtClean="0">
                <a:solidFill>
                  <a:srgbClr val="000000"/>
                </a:solidFill>
              </a:rPr>
              <a:t>年有</a:t>
            </a:r>
            <a:r>
              <a:rPr lang="en-US" altLang="zh-TW" sz="2400" dirty="0" smtClean="0">
                <a:solidFill>
                  <a:srgbClr val="000000"/>
                </a:solidFill>
              </a:rPr>
              <a:t> 573 </a:t>
            </a:r>
            <a:r>
              <a:rPr lang="zh-TW" altLang="en-US" sz="2400" dirty="0" smtClean="0">
                <a:solidFill>
                  <a:srgbClr val="000000"/>
                </a:solidFill>
              </a:rPr>
              <a:t>種</a:t>
            </a:r>
            <a:r>
              <a:rPr lang="zh-TW" altLang="en-US" sz="2400" dirty="0">
                <a:solidFill>
                  <a:srgbClr val="000000"/>
                </a:solidFill>
              </a:rPr>
              <a:t>（每年擴增中</a:t>
            </a:r>
            <a:r>
              <a:rPr lang="zh-TW" altLang="en-US" sz="2400" dirty="0" smtClean="0">
                <a:solidFill>
                  <a:srgbClr val="000000"/>
                </a:solidFill>
              </a:rPr>
              <a:t>）</a:t>
            </a:r>
            <a:endParaRPr lang="en-US" altLang="zh-TW" sz="2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zh-TW" altLang="en-US" dirty="0" smtClean="0"/>
              <a:t>主要為英語期刊、也涵蓋地區性期刊</a:t>
            </a:r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632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標題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6737" cy="868363"/>
          </a:xfrm>
        </p:spPr>
        <p:txBody>
          <a:bodyPr/>
          <a:lstStyle/>
          <a:p>
            <a:r>
              <a:rPr kumimoji="1" lang="en-US" altLang="zh-TW" sz="3600" dirty="0">
                <a:latin typeface="Times New Roman" charset="0"/>
                <a:ea typeface="標楷體" charset="0"/>
                <a:cs typeface="標楷體" charset="0"/>
              </a:rPr>
              <a:t>WoS: 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教育</a:t>
            </a:r>
            <a:r>
              <a:rPr kumimoji="1" lang="zh-TW" altLang="en-US" sz="3600" dirty="0" smtClean="0">
                <a:latin typeface="Times New Roman" charset="0"/>
                <a:ea typeface="標楷體" charset="0"/>
                <a:cs typeface="標楷體" charset="0"/>
              </a:rPr>
              <a:t>領域</a:t>
            </a:r>
            <a:r>
              <a:rPr kumimoji="1" lang="en-US" altLang="zh-TW" sz="3600" dirty="0" smtClean="0">
                <a:latin typeface="Times New Roman" charset="0"/>
                <a:ea typeface="標楷體" charset="0"/>
                <a:cs typeface="標楷體" charset="0"/>
              </a:rPr>
              <a:t>139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種期刊</a:t>
            </a:r>
            <a:r>
              <a:rPr kumimoji="1" lang="en-US" altLang="zh-TW" sz="3600" dirty="0"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sz="3600" dirty="0"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600" dirty="0">
                <a:latin typeface="Times New Roman" charset="0"/>
                <a:ea typeface="標楷體" charset="0"/>
                <a:cs typeface="標楷體" charset="0"/>
              </a:rPr>
              <a:t>1990-2011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年</a:t>
            </a:r>
            <a:r>
              <a:rPr kumimoji="1" lang="en-US" altLang="zh-TW" sz="3600" dirty="0">
                <a:latin typeface="Times New Roman" charset="0"/>
                <a:ea typeface="標楷體" charset="0"/>
                <a:cs typeface="標楷體" charset="0"/>
              </a:rPr>
              <a:t>74166</a:t>
            </a:r>
            <a:r>
              <a:rPr kumimoji="1" lang="zh-TW" altLang="en-US" sz="3600" dirty="0">
                <a:latin typeface="Times New Roman" charset="0"/>
                <a:ea typeface="標楷體" charset="0"/>
                <a:cs typeface="標楷體" charset="0"/>
              </a:rPr>
              <a:t>篇論文分析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407301"/>
              </p:ext>
            </p:extLst>
          </p:nvPr>
        </p:nvGraphicFramePr>
        <p:xfrm>
          <a:off x="611188" y="1557338"/>
          <a:ext cx="8064501" cy="4775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050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  <a:gridCol w="660041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土耳其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南非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論文數</a:t>
                      </a:r>
                      <a:endParaRPr lang="en-US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90-94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2497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235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144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95-99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5506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904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370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384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158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8419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2039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719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638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343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371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157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266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9922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2781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1306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936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782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753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513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498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4482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1189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726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493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478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341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433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315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314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論文數排名</a:t>
                      </a:r>
                      <a:endParaRPr lang="en-US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90-94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95-99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17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26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 bwMode="auto">
          <a:xfrm>
            <a:off x="2699792" y="6381328"/>
            <a:ext cx="295578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資料下載日期：</a:t>
            </a:r>
            <a:r>
              <a:rPr lang="en-US" altLang="zh-TW" dirty="0" smtClean="0">
                <a:solidFill>
                  <a:srgbClr val="FF0000"/>
                </a:solidFill>
              </a:rPr>
              <a:t>2012</a:t>
            </a:r>
            <a:r>
              <a:rPr lang="en-US" altLang="zh-TW" dirty="0">
                <a:solidFill>
                  <a:srgbClr val="FF0000"/>
                </a:solidFill>
              </a:rPr>
              <a:t>/06/27</a:t>
            </a:r>
            <a:endParaRPr kumimoji="1" lang="zh-TW" altLang="en-US" dirty="0" smtClean="0">
              <a:solidFill>
                <a:srgbClr val="FF0000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>
                <a:latin typeface="Times New Roman" charset="0"/>
                <a:ea typeface="標楷體" charset="0"/>
                <a:cs typeface="標楷體" charset="0"/>
              </a:rPr>
              <a:t>WoS: </a:t>
            </a:r>
            <a:r>
              <a:rPr kumimoji="1" lang="zh-TW" altLang="en-US">
                <a:latin typeface="Times New Roman" charset="0"/>
                <a:ea typeface="標楷體" charset="0"/>
                <a:cs typeface="標楷體" charset="0"/>
              </a:rPr>
              <a:t>各時期被引用次數與排名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135476"/>
              </p:ext>
            </p:extLst>
          </p:nvPr>
        </p:nvGraphicFramePr>
        <p:xfrm>
          <a:off x="468313" y="1557338"/>
          <a:ext cx="8207378" cy="4775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928"/>
                <a:gridCol w="659950"/>
                <a:gridCol w="659950"/>
                <a:gridCol w="659950"/>
                <a:gridCol w="659950"/>
                <a:gridCol w="659950"/>
                <a:gridCol w="659950"/>
                <a:gridCol w="659950"/>
                <a:gridCol w="659950"/>
                <a:gridCol w="659950"/>
                <a:gridCol w="659950"/>
                <a:gridCol w="659950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土耳其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南非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</a:t>
                      </a:r>
                      <a: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  <a:t/>
                      </a:r>
                      <a:b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被引用總次數</a:t>
                      </a:r>
                      <a:endParaRPr lang="en-US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90-94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36275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1965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1759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2162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269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694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22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323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95-99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67331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10452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5237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5152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666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2812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500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286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596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92885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22858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9251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6940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2495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5953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355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2333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2466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1128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56716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16822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6926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5048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3224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4893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1567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3686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2282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1259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4132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1048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592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470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470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194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749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252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144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論文</a:t>
                      </a:r>
                      <a: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  <a:t/>
                      </a:r>
                      <a:br>
                        <a:rPr lang="en-US" altLang="zh-TW" sz="1800" b="1" kern="100" dirty="0" smtClean="0">
                          <a:effectLst/>
                          <a:latin typeface="Times New Roman"/>
                          <a:ea typeface="新細明體"/>
                        </a:rPr>
                      </a:b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被引用總次數排名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90-94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95-99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3" marR="359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77" marR="17777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標題 6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6737" cy="1008112"/>
          </a:xfrm>
        </p:spPr>
        <p:txBody>
          <a:bodyPr/>
          <a:lstStyle/>
          <a:p>
            <a:r>
              <a:rPr kumimoji="1" lang="en-US" altLang="zh-TW" dirty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WoS: </a:t>
            </a:r>
            <a:r>
              <a:rPr kumimoji="1" lang="zh-TW" altLang="en-US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平均每篇論文被引用次數</a:t>
            </a:r>
            <a: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/>
            </a:r>
            <a:br>
              <a:rPr kumimoji="1" lang="en-US" altLang="zh-TW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</a:b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1990-2011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（</a:t>
            </a:r>
            <a:r>
              <a:rPr kumimoji="1" lang="en-US" altLang="zh-TW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139</a:t>
            </a:r>
            <a:r>
              <a:rPr kumimoji="1" lang="zh-TW" altLang="en-US" sz="3600" dirty="0" smtClean="0">
                <a:solidFill>
                  <a:srgbClr val="0000FF"/>
                </a:solidFill>
                <a:latin typeface="Times New Roman" charset="0"/>
                <a:ea typeface="標楷體" charset="0"/>
                <a:cs typeface="標楷體" charset="0"/>
              </a:rPr>
              <a:t>種期刊）</a:t>
            </a:r>
            <a:endParaRPr kumimoji="1" lang="zh-TW" altLang="en-US" dirty="0">
              <a:solidFill>
                <a:srgbClr val="0000FF"/>
              </a:solidFill>
              <a:latin typeface="Times New Roman" charset="0"/>
              <a:ea typeface="標楷體" charset="0"/>
              <a:cs typeface="標楷體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527828"/>
              </p:ext>
            </p:extLst>
          </p:nvPr>
        </p:nvGraphicFramePr>
        <p:xfrm>
          <a:off x="755650" y="1557338"/>
          <a:ext cx="7920036" cy="4775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  <a:gridCol w="660003"/>
              </a:tblGrid>
              <a:tr h="609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altLang="en-US" sz="4000" dirty="0"/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國家</a:t>
                      </a:r>
                      <a:endParaRPr lang="en-US" altLang="zh-TW" sz="1800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年代</a:t>
                      </a:r>
                      <a:endParaRPr lang="en-US" altLang="zh-TW" sz="300" kern="100" dirty="0" smtClean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美國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英國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澳洲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加拿大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德國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荷蘭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 smtClean="0">
                          <a:effectLst/>
                          <a:latin typeface="Times New Roman"/>
                          <a:ea typeface="新細明體"/>
                        </a:rPr>
                        <a:t>土耳其</a:t>
                      </a:r>
                      <a:endParaRPr lang="zh-TW" sz="14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臺灣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中國大陸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  <a:latin typeface="Times New Roman"/>
                          <a:ea typeface="新細明體"/>
                        </a:rPr>
                        <a:t>南非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8" marR="35998" marT="0" marB="0" anchor="ctr"/>
                </a:tc>
              </a:tr>
              <a:tr h="416562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每篇論文被引用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次數</a:t>
                      </a:r>
                      <a:endParaRPr lang="en-US" altLang="zh-TW" sz="1800" b="1" kern="100" dirty="0" smtClean="0">
                        <a:effectLst/>
                        <a:latin typeface="Times New Roman"/>
                        <a:ea typeface="新細明體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endParaRPr lang="zh-TW" sz="1800" b="1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90-94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14.53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8.36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12.22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12.72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4.34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15.42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3.00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4.40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4.00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20.19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95-99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12.23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11.56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14.15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13.42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4.22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15.80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5.56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15.15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5.50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8.90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11.03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11.21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12.87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10.88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7.27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16.05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9.34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14.86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9.27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6.34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5.72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6.05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5.30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5.39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4.12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8.02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2.08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7.19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4.58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2.45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0.92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0.88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0.82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0.95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0.98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1.55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0.27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1.73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0.80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0.46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CPP</a:t>
                      </a:r>
                      <a:r>
                        <a:rPr lang="zh-TW" altLang="en-US" sz="1800" b="1" kern="100" dirty="0" smtClean="0">
                          <a:effectLst/>
                          <a:latin typeface="Times New Roman"/>
                          <a:ea typeface="新細明體"/>
                        </a:rPr>
                        <a:t>排名</a:t>
                      </a:r>
                      <a:endParaRPr lang="zh-TW" altLang="zh-TW" sz="18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90-94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22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95-99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4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00-04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30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25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5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26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05-09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3</a:t>
                      </a:r>
                      <a:endParaRPr lang="zh-TW" sz="1800" kern="10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  <a:tr h="4165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10-11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14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17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11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9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2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33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新細明體"/>
                        </a:rPr>
                        <a:t>1</a:t>
                      </a:r>
                      <a:endParaRPr lang="zh-TW" sz="1800" kern="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/>
                          <a:ea typeface="新細明體"/>
                        </a:rPr>
                        <a:t>18</a:t>
                      </a:r>
                      <a:endParaRPr lang="zh-TW" sz="18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新細明體"/>
                        </a:rPr>
                        <a:t>29</a:t>
                      </a:r>
                      <a:endParaRPr lang="zh-TW" sz="18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35996" marR="35996" marT="0" marB="0" anchor="ctr"/>
                </a:tc>
              </a:tr>
            </a:tbl>
          </a:graphicData>
        </a:graphic>
      </p:graphicFrame>
      <p:sp>
        <p:nvSpPr>
          <p:cNvPr id="18584" name="文字方塊 10"/>
          <p:cNvSpPr txBox="1">
            <a:spLocks noChangeArrowheads="1"/>
          </p:cNvSpPr>
          <p:nvPr/>
        </p:nvSpPr>
        <p:spPr bwMode="auto">
          <a:xfrm>
            <a:off x="1979712" y="6444044"/>
            <a:ext cx="564901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r>
              <a:rPr lang="en-US" altLang="zh-TW" sz="18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CPP: Citations </a:t>
            </a:r>
            <a:r>
              <a:rPr lang="en-US" altLang="zh-TW" sz="1800" dirty="0">
                <a:solidFill>
                  <a:srgbClr val="FF0000"/>
                </a:solidFill>
                <a:ea typeface="標楷體" charset="0"/>
                <a:cs typeface="標楷體" charset="0"/>
              </a:rPr>
              <a:t>P</a:t>
            </a:r>
            <a:r>
              <a:rPr lang="en-US" altLang="zh-TW" sz="18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er Paper, </a:t>
            </a:r>
            <a:r>
              <a:rPr lang="zh-TW" altLang="en-US" sz="1800" dirty="0" smtClean="0">
                <a:solidFill>
                  <a:srgbClr val="FF0000"/>
                </a:solidFill>
                <a:ea typeface="標楷體" charset="0"/>
                <a:cs typeface="標楷體" charset="0"/>
              </a:rPr>
              <a:t>臺灣論文被引用率全球第一</a:t>
            </a:r>
            <a:endParaRPr lang="zh-TW" altLang="en-US" sz="1800" dirty="0">
              <a:solidFill>
                <a:srgbClr val="FF0000"/>
              </a:solidFill>
              <a:ea typeface="標楷體" charset="0"/>
              <a:cs typeface="標楷體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放眼天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3">
      <a:majorFont>
        <a:latin typeface="Arial"/>
        <a:ea typeface="標楷體"/>
        <a:cs typeface=""/>
      </a:majorFont>
      <a:minorFont>
        <a:latin typeface="Calibri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chemeClr val="bg1"/>
        </a:solidFill>
        <a:ln w="9525">
          <a:noFill/>
          <a:miter lim="800000"/>
          <a:headEnd/>
          <a:tailEnd/>
        </a:ln>
      </a:spPr>
      <a:bodyPr>
        <a:spAutoFit/>
      </a:bodyPr>
      <a:lstStyle>
        <a:defPPr>
          <a:defRPr dirty="0" smtClean="0">
            <a:solidFill>
              <a:srgbClr val="FF0000"/>
            </a:solidFill>
            <a:ea typeface="標楷體" pitchFamily="65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放眼天下</Template>
  <TotalTime>8614</TotalTime>
  <Words>2458</Words>
  <Application>Microsoft Macintosh PowerPoint</Application>
  <PresentationFormat>如螢幕大小 (4:3)</PresentationFormat>
  <Paragraphs>1466</Paragraphs>
  <Slides>25</Slides>
  <Notes>1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伺服器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27" baseType="lpstr">
      <vt:lpstr>放眼天下</vt:lpstr>
      <vt:lpstr>方程式</vt:lpstr>
      <vt:lpstr>臺灣  教育學門 國際論文排名現況</vt:lpstr>
      <vt:lpstr>亞洲各國的國家型研究計畫</vt:lpstr>
      <vt:lpstr>臺灣的國家型研究計畫</vt:lpstr>
      <vt:lpstr>國內教育學門研究產出的評估</vt:lpstr>
      <vt:lpstr>A Scientometric Analysis of the Effectiveness of Taiwan's Educational Research Projects</vt:lpstr>
      <vt:lpstr>國際論文分析來源： 引文索引資料庫</vt:lpstr>
      <vt:lpstr>WoS: 教育領域139種期刊 1990-2011年74166篇論文分析</vt:lpstr>
      <vt:lpstr>WoS: 各時期被引用次數與排名</vt:lpstr>
      <vt:lpstr>WoS: 平均每篇論文被引用次數 1990-2011（139種期刊）</vt:lpstr>
      <vt:lpstr>Scopus: 平均每篇論文被引用次數 1996─2010（約534種期刊）</vt:lpstr>
      <vt:lpstr>WoS: 教育領域216種期刊 2005-2012年49,560篇論文分析</vt:lpstr>
      <vt:lpstr>WoS: 平均每篇論文被引用次數 2005-2012（216種期刊）</vt:lpstr>
      <vt:lpstr>Scopus: 平均每篇論文被引用次數 2005-2011（573種期刊）</vt:lpstr>
      <vt:lpstr>國內哪些大學    做出主要貢獻？</vt:lpstr>
      <vt:lpstr>前五名大學對台灣教育論文的貢獻 ─ 139種期刊（1990-2011）</vt:lpstr>
      <vt:lpstr>前五名大學對台灣教育論文的貢獻 ─ 216種期刊（1990-2012）</vt:lpstr>
      <vt:lpstr>臺灣的論文數量 為何輸給某些國家 如土耳其？</vt:lpstr>
      <vt:lpstr>WoS：216種期刊的主題自動分類 ─ 自動找出教育學門的次領域(2005-2012)</vt:lpstr>
      <vt:lpstr>WoS：216種期刊的主題分類 (2005-2012)</vt:lpstr>
      <vt:lpstr>期刊主題類別與作者所屬國家</vt:lpstr>
      <vt:lpstr>教育領域的文化性、地域性</vt:lpstr>
      <vt:lpstr>216種期刊34類主題的趨勢排名(2005-2012)</vt:lpstr>
      <vt:lpstr>科學教育：臺灣師大全球第二 數位學習：中央大學全球第三</vt:lpstr>
      <vt:lpstr>科學教育：臺灣師大全球第一 數位學習：中央大學全球第二</vt:lpstr>
      <vt:lpstr>重點回顧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學輔中心</dc:creator>
  <cp:lastModifiedBy>Tseng Yuen-Hsien</cp:lastModifiedBy>
  <cp:revision>567</cp:revision>
  <dcterms:created xsi:type="dcterms:W3CDTF">2012-10-29T00:23:53Z</dcterms:created>
  <dcterms:modified xsi:type="dcterms:W3CDTF">2013-08-31T01:04:53Z</dcterms:modified>
</cp:coreProperties>
</file>