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56" r:id="rId4"/>
    <p:sldId id="257" r:id="rId5"/>
    <p:sldId id="259" r:id="rId6"/>
    <p:sldId id="258" r:id="rId7"/>
    <p:sldId id="260" r:id="rId8"/>
    <p:sldId id="261" r:id="rId9"/>
    <p:sldId id="262" r:id="rId10"/>
    <p:sldId id="263" r:id="rId11"/>
    <p:sldId id="271" r:id="rId12"/>
    <p:sldId id="272" r:id="rId13"/>
    <p:sldId id="273" r:id="rId14"/>
    <p:sldId id="274" r:id="rId15"/>
    <p:sldId id="275" r:id="rId16"/>
    <p:sldId id="27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C4ADCF-B2F2-4FEB-9186-B8EE72A1CE4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0E4EF11-797E-428A-82AB-4B0A4889C9E4}">
      <dgm:prSet phldrT="[文字]"/>
      <dgm:spPr/>
      <dgm:t>
        <a:bodyPr/>
        <a:lstStyle/>
        <a:p>
          <a:r>
            <a:rPr lang="zh-TW" altLang="en-US" dirty="0" smtClean="0"/>
            <a:t>課程內容</a:t>
          </a:r>
          <a:endParaRPr lang="zh-TW" altLang="en-US" dirty="0"/>
        </a:p>
      </dgm:t>
    </dgm:pt>
    <dgm:pt modelId="{B429F8B2-AD08-4F6F-B929-03E022711EE5}" type="parTrans" cxnId="{ED979A43-C646-48BE-BD4D-B1DCAB9727E1}">
      <dgm:prSet/>
      <dgm:spPr/>
      <dgm:t>
        <a:bodyPr/>
        <a:lstStyle/>
        <a:p>
          <a:endParaRPr lang="zh-TW" altLang="en-US"/>
        </a:p>
      </dgm:t>
    </dgm:pt>
    <dgm:pt modelId="{6FFB073A-38FA-49AD-B951-9D1E395C7370}" type="sibTrans" cxnId="{ED979A43-C646-48BE-BD4D-B1DCAB9727E1}">
      <dgm:prSet/>
      <dgm:spPr/>
      <dgm:t>
        <a:bodyPr/>
        <a:lstStyle/>
        <a:p>
          <a:endParaRPr lang="zh-TW" altLang="en-US"/>
        </a:p>
      </dgm:t>
    </dgm:pt>
    <dgm:pt modelId="{C4995E6B-1831-4389-A6B2-111D67343A9F}">
      <dgm:prSet phldrT="[文字]"/>
      <dgm:spPr/>
      <dgm:t>
        <a:bodyPr/>
        <a:lstStyle/>
        <a:p>
          <a:r>
            <a:rPr lang="en-US" altLang="zh-TW" dirty="0" smtClean="0"/>
            <a:t>Flash </a:t>
          </a:r>
          <a:r>
            <a:rPr lang="zh-TW" altLang="en-US" dirty="0" smtClean="0"/>
            <a:t>小遊戲</a:t>
          </a:r>
          <a:endParaRPr lang="zh-TW" altLang="en-US" dirty="0"/>
        </a:p>
      </dgm:t>
    </dgm:pt>
    <dgm:pt modelId="{1E595874-2DC4-438E-8AC4-E8A31D3E32B1}" type="parTrans" cxnId="{04592A19-34FB-4ED7-99AE-442D7E9FDE17}">
      <dgm:prSet/>
      <dgm:spPr/>
      <dgm:t>
        <a:bodyPr/>
        <a:lstStyle/>
        <a:p>
          <a:endParaRPr lang="zh-TW" altLang="en-US"/>
        </a:p>
      </dgm:t>
    </dgm:pt>
    <dgm:pt modelId="{7C95042F-FE41-4165-8B69-1B810D4358AF}" type="sibTrans" cxnId="{04592A19-34FB-4ED7-99AE-442D7E9FDE17}">
      <dgm:prSet/>
      <dgm:spPr/>
      <dgm:t>
        <a:bodyPr/>
        <a:lstStyle/>
        <a:p>
          <a:endParaRPr lang="zh-TW" altLang="en-US"/>
        </a:p>
      </dgm:t>
    </dgm:pt>
    <dgm:pt modelId="{05CBDFA1-53EB-4C14-A8D2-E290654C4B48}">
      <dgm:prSet phldrT="[文字]"/>
      <dgm:spPr/>
      <dgm:t>
        <a:bodyPr/>
        <a:lstStyle/>
        <a:p>
          <a:r>
            <a:rPr lang="zh-TW" altLang="en-US" dirty="0" smtClean="0"/>
            <a:t>提供範例及步驟詳解旁邊附類提直接練習</a:t>
          </a:r>
          <a:endParaRPr lang="zh-TW" altLang="en-US" dirty="0"/>
        </a:p>
      </dgm:t>
    </dgm:pt>
    <dgm:pt modelId="{C778E143-9FC0-4E31-89CB-47AEB6B29635}" type="parTrans" cxnId="{E1DB90E9-D041-4C23-BF7B-815EF9ED5AC5}">
      <dgm:prSet/>
      <dgm:spPr/>
      <dgm:t>
        <a:bodyPr/>
        <a:lstStyle/>
        <a:p>
          <a:endParaRPr lang="zh-TW" altLang="en-US"/>
        </a:p>
      </dgm:t>
    </dgm:pt>
    <dgm:pt modelId="{A84E060B-D1BB-4169-A9B7-08B78B6E0A5A}" type="sibTrans" cxnId="{E1DB90E9-D041-4C23-BF7B-815EF9ED5AC5}">
      <dgm:prSet/>
      <dgm:spPr/>
      <dgm:t>
        <a:bodyPr/>
        <a:lstStyle/>
        <a:p>
          <a:endParaRPr lang="zh-TW" altLang="en-US"/>
        </a:p>
      </dgm:t>
    </dgm:pt>
    <dgm:pt modelId="{F8F03397-F762-44C3-953F-6C8D58B5B579}">
      <dgm:prSet phldrT="[文字]"/>
      <dgm:spPr/>
      <dgm:t>
        <a:bodyPr/>
        <a:lstStyle/>
        <a:p>
          <a:r>
            <a:rPr lang="zh-TW" altLang="en-US" dirty="0" smtClean="0"/>
            <a:t>提供線上測驗作為學習成果評量</a:t>
          </a:r>
          <a:endParaRPr lang="zh-TW" altLang="en-US" dirty="0"/>
        </a:p>
      </dgm:t>
    </dgm:pt>
    <dgm:pt modelId="{CFC19EFB-4AF2-45B0-B88C-B3A021335FFB}" type="parTrans" cxnId="{DC996C75-1415-4A1A-AAAE-41A0606B9D3C}">
      <dgm:prSet/>
      <dgm:spPr/>
      <dgm:t>
        <a:bodyPr/>
        <a:lstStyle/>
        <a:p>
          <a:endParaRPr lang="zh-TW" altLang="en-US"/>
        </a:p>
      </dgm:t>
    </dgm:pt>
    <dgm:pt modelId="{6124959A-42FC-48DC-8147-A72F340D14E5}" type="sibTrans" cxnId="{DC996C75-1415-4A1A-AAAE-41A0606B9D3C}">
      <dgm:prSet/>
      <dgm:spPr/>
      <dgm:t>
        <a:bodyPr/>
        <a:lstStyle/>
        <a:p>
          <a:endParaRPr lang="zh-TW" altLang="en-US"/>
        </a:p>
      </dgm:t>
    </dgm:pt>
    <dgm:pt modelId="{B3686571-7903-4F38-B956-6142FF7AF612}" type="pres">
      <dgm:prSet presAssocID="{B7C4ADCF-B2F2-4FEB-9186-B8EE72A1CE4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B38AF85-AC98-414E-8D70-E3D1A8F66214}" type="pres">
      <dgm:prSet presAssocID="{B7C4ADCF-B2F2-4FEB-9186-B8EE72A1CE42}" presName="dummyMaxCanvas" presStyleCnt="0">
        <dgm:presLayoutVars/>
      </dgm:prSet>
      <dgm:spPr/>
    </dgm:pt>
    <dgm:pt modelId="{E390CDA2-955D-4097-B926-F46CAE10C3B5}" type="pres">
      <dgm:prSet presAssocID="{B7C4ADCF-B2F2-4FEB-9186-B8EE72A1CE4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9145FD-EE8E-48C2-909F-35EDBF014B7A}" type="pres">
      <dgm:prSet presAssocID="{B7C4ADCF-B2F2-4FEB-9186-B8EE72A1CE4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1B4CEF-E0F7-4242-A965-5A0A396EE487}" type="pres">
      <dgm:prSet presAssocID="{B7C4ADCF-B2F2-4FEB-9186-B8EE72A1CE4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A05B076-B7E5-42C5-81C2-30D561A0B243}" type="pres">
      <dgm:prSet presAssocID="{B7C4ADCF-B2F2-4FEB-9186-B8EE72A1CE4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E51393-4F4D-4009-82AD-793E375FEA9C}" type="pres">
      <dgm:prSet presAssocID="{B7C4ADCF-B2F2-4FEB-9186-B8EE72A1CE4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0A40FC-559C-4EEC-B1F1-07629B433BCB}" type="pres">
      <dgm:prSet presAssocID="{B7C4ADCF-B2F2-4FEB-9186-B8EE72A1CE4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5B53323-B362-4A3C-B9ED-60065CD760C3}" type="pres">
      <dgm:prSet presAssocID="{B7C4ADCF-B2F2-4FEB-9186-B8EE72A1CE4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EDA510-6C6C-4BCF-B240-158169F2E5AD}" type="pres">
      <dgm:prSet presAssocID="{B7C4ADCF-B2F2-4FEB-9186-B8EE72A1CE4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84DB04-DE8A-484A-99F3-10D3F390A07B}" type="pres">
      <dgm:prSet presAssocID="{B7C4ADCF-B2F2-4FEB-9186-B8EE72A1CE4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048BF5-7F8C-4725-B2BD-0EDD5C7FE7BE}" type="pres">
      <dgm:prSet presAssocID="{B7C4ADCF-B2F2-4FEB-9186-B8EE72A1CE4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9C5F8AB-1834-4E61-AC16-F2995BBB7683}" type="pres">
      <dgm:prSet presAssocID="{B7C4ADCF-B2F2-4FEB-9186-B8EE72A1CE4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C996C75-1415-4A1A-AAAE-41A0606B9D3C}" srcId="{B7C4ADCF-B2F2-4FEB-9186-B8EE72A1CE42}" destId="{F8F03397-F762-44C3-953F-6C8D58B5B579}" srcOrd="3" destOrd="0" parTransId="{CFC19EFB-4AF2-45B0-B88C-B3A021335FFB}" sibTransId="{6124959A-42FC-48DC-8147-A72F340D14E5}"/>
    <dgm:cxn modelId="{C9771AC4-8115-431F-8805-EC96BE774870}" type="presOf" srcId="{B7C4ADCF-B2F2-4FEB-9186-B8EE72A1CE42}" destId="{B3686571-7903-4F38-B956-6142FF7AF612}" srcOrd="0" destOrd="0" presId="urn:microsoft.com/office/officeart/2005/8/layout/vProcess5"/>
    <dgm:cxn modelId="{603B3C0A-0EA2-4636-9B48-81C1AE2480EF}" type="presOf" srcId="{05CBDFA1-53EB-4C14-A8D2-E290654C4B48}" destId="{16048BF5-7F8C-4725-B2BD-0EDD5C7FE7BE}" srcOrd="1" destOrd="0" presId="urn:microsoft.com/office/officeart/2005/8/layout/vProcess5"/>
    <dgm:cxn modelId="{04592A19-34FB-4ED7-99AE-442D7E9FDE17}" srcId="{B7C4ADCF-B2F2-4FEB-9186-B8EE72A1CE42}" destId="{C4995E6B-1831-4389-A6B2-111D67343A9F}" srcOrd="1" destOrd="0" parTransId="{1E595874-2DC4-438E-8AC4-E8A31D3E32B1}" sibTransId="{7C95042F-FE41-4165-8B69-1B810D4358AF}"/>
    <dgm:cxn modelId="{E1DB90E9-D041-4C23-BF7B-815EF9ED5AC5}" srcId="{B7C4ADCF-B2F2-4FEB-9186-B8EE72A1CE42}" destId="{05CBDFA1-53EB-4C14-A8D2-E290654C4B48}" srcOrd="2" destOrd="0" parTransId="{C778E143-9FC0-4E31-89CB-47AEB6B29635}" sibTransId="{A84E060B-D1BB-4169-A9B7-08B78B6E0A5A}"/>
    <dgm:cxn modelId="{0C2D410F-BA17-4464-9060-C46313AC27DC}" type="presOf" srcId="{E0E4EF11-797E-428A-82AB-4B0A4889C9E4}" destId="{E390CDA2-955D-4097-B926-F46CAE10C3B5}" srcOrd="0" destOrd="0" presId="urn:microsoft.com/office/officeart/2005/8/layout/vProcess5"/>
    <dgm:cxn modelId="{DC4C5A3A-FD5E-4F83-B678-DDC915A43C24}" type="presOf" srcId="{E0E4EF11-797E-428A-82AB-4B0A4889C9E4}" destId="{89EDA510-6C6C-4BCF-B240-158169F2E5AD}" srcOrd="1" destOrd="0" presId="urn:microsoft.com/office/officeart/2005/8/layout/vProcess5"/>
    <dgm:cxn modelId="{ED979A43-C646-48BE-BD4D-B1DCAB9727E1}" srcId="{B7C4ADCF-B2F2-4FEB-9186-B8EE72A1CE42}" destId="{E0E4EF11-797E-428A-82AB-4B0A4889C9E4}" srcOrd="0" destOrd="0" parTransId="{B429F8B2-AD08-4F6F-B929-03E022711EE5}" sibTransId="{6FFB073A-38FA-49AD-B951-9D1E395C7370}"/>
    <dgm:cxn modelId="{A7E2C6A5-64DB-4F66-BA66-6139A6AC71FC}" type="presOf" srcId="{C4995E6B-1831-4389-A6B2-111D67343A9F}" destId="{4C84DB04-DE8A-484A-99F3-10D3F390A07B}" srcOrd="1" destOrd="0" presId="urn:microsoft.com/office/officeart/2005/8/layout/vProcess5"/>
    <dgm:cxn modelId="{26D44AED-3893-453F-AB19-802D4B37450C}" type="presOf" srcId="{A84E060B-D1BB-4169-A9B7-08B78B6E0A5A}" destId="{75B53323-B362-4A3C-B9ED-60065CD760C3}" srcOrd="0" destOrd="0" presId="urn:microsoft.com/office/officeart/2005/8/layout/vProcess5"/>
    <dgm:cxn modelId="{4E9DA86A-58F7-4978-8836-E42346F8C9A8}" type="presOf" srcId="{05CBDFA1-53EB-4C14-A8D2-E290654C4B48}" destId="{911B4CEF-E0F7-4242-A965-5A0A396EE487}" srcOrd="0" destOrd="0" presId="urn:microsoft.com/office/officeart/2005/8/layout/vProcess5"/>
    <dgm:cxn modelId="{315B2154-83D1-4C41-9A42-6E93D4584C09}" type="presOf" srcId="{7C95042F-FE41-4165-8B69-1B810D4358AF}" destId="{720A40FC-559C-4EEC-B1F1-07629B433BCB}" srcOrd="0" destOrd="0" presId="urn:microsoft.com/office/officeart/2005/8/layout/vProcess5"/>
    <dgm:cxn modelId="{B96B420E-139A-4E6C-994B-B0F19A9E6249}" type="presOf" srcId="{6FFB073A-38FA-49AD-B951-9D1E395C7370}" destId="{17E51393-4F4D-4009-82AD-793E375FEA9C}" srcOrd="0" destOrd="0" presId="urn:microsoft.com/office/officeart/2005/8/layout/vProcess5"/>
    <dgm:cxn modelId="{3C3B09A9-DE2E-42F3-A56C-5E1D408D7102}" type="presOf" srcId="{F8F03397-F762-44C3-953F-6C8D58B5B579}" destId="{99C5F8AB-1834-4E61-AC16-F2995BBB7683}" srcOrd="1" destOrd="0" presId="urn:microsoft.com/office/officeart/2005/8/layout/vProcess5"/>
    <dgm:cxn modelId="{292CA301-EF9E-40FD-832F-34898C255078}" type="presOf" srcId="{C4995E6B-1831-4389-A6B2-111D67343A9F}" destId="{4C9145FD-EE8E-48C2-909F-35EDBF014B7A}" srcOrd="0" destOrd="0" presId="urn:microsoft.com/office/officeart/2005/8/layout/vProcess5"/>
    <dgm:cxn modelId="{DF6038DA-1A16-45E1-A5A1-824E4DAEBCEC}" type="presOf" srcId="{F8F03397-F762-44C3-953F-6C8D58B5B579}" destId="{1A05B076-B7E5-42C5-81C2-30D561A0B243}" srcOrd="0" destOrd="0" presId="urn:microsoft.com/office/officeart/2005/8/layout/vProcess5"/>
    <dgm:cxn modelId="{68F59C0B-FD10-44EB-BD10-6846D598F224}" type="presParOf" srcId="{B3686571-7903-4F38-B956-6142FF7AF612}" destId="{FB38AF85-AC98-414E-8D70-E3D1A8F66214}" srcOrd="0" destOrd="0" presId="urn:microsoft.com/office/officeart/2005/8/layout/vProcess5"/>
    <dgm:cxn modelId="{8B35795B-CC0A-4CAB-ABEA-0C0FFF7E328C}" type="presParOf" srcId="{B3686571-7903-4F38-B956-6142FF7AF612}" destId="{E390CDA2-955D-4097-B926-F46CAE10C3B5}" srcOrd="1" destOrd="0" presId="urn:microsoft.com/office/officeart/2005/8/layout/vProcess5"/>
    <dgm:cxn modelId="{FB444B96-E829-4292-9539-690D4363397F}" type="presParOf" srcId="{B3686571-7903-4F38-B956-6142FF7AF612}" destId="{4C9145FD-EE8E-48C2-909F-35EDBF014B7A}" srcOrd="2" destOrd="0" presId="urn:microsoft.com/office/officeart/2005/8/layout/vProcess5"/>
    <dgm:cxn modelId="{ED981F6C-7E5B-47A3-BA16-B7049ED39C28}" type="presParOf" srcId="{B3686571-7903-4F38-B956-6142FF7AF612}" destId="{911B4CEF-E0F7-4242-A965-5A0A396EE487}" srcOrd="3" destOrd="0" presId="urn:microsoft.com/office/officeart/2005/8/layout/vProcess5"/>
    <dgm:cxn modelId="{8FBB7EF7-B5D4-4A24-9A0F-DB28C3C65130}" type="presParOf" srcId="{B3686571-7903-4F38-B956-6142FF7AF612}" destId="{1A05B076-B7E5-42C5-81C2-30D561A0B243}" srcOrd="4" destOrd="0" presId="urn:microsoft.com/office/officeart/2005/8/layout/vProcess5"/>
    <dgm:cxn modelId="{E90FEE44-0E7B-434B-919D-1D38B1D90992}" type="presParOf" srcId="{B3686571-7903-4F38-B956-6142FF7AF612}" destId="{17E51393-4F4D-4009-82AD-793E375FEA9C}" srcOrd="5" destOrd="0" presId="urn:microsoft.com/office/officeart/2005/8/layout/vProcess5"/>
    <dgm:cxn modelId="{AB6DE941-FD33-43A5-B1E6-37C6317B397E}" type="presParOf" srcId="{B3686571-7903-4F38-B956-6142FF7AF612}" destId="{720A40FC-559C-4EEC-B1F1-07629B433BCB}" srcOrd="6" destOrd="0" presId="urn:microsoft.com/office/officeart/2005/8/layout/vProcess5"/>
    <dgm:cxn modelId="{1628F2F3-FEF4-4742-9C56-0B40CCC4EB5C}" type="presParOf" srcId="{B3686571-7903-4F38-B956-6142FF7AF612}" destId="{75B53323-B362-4A3C-B9ED-60065CD760C3}" srcOrd="7" destOrd="0" presId="urn:microsoft.com/office/officeart/2005/8/layout/vProcess5"/>
    <dgm:cxn modelId="{F944754F-AC5B-4565-9316-0BC9DFB25BFA}" type="presParOf" srcId="{B3686571-7903-4F38-B956-6142FF7AF612}" destId="{89EDA510-6C6C-4BCF-B240-158169F2E5AD}" srcOrd="8" destOrd="0" presId="urn:microsoft.com/office/officeart/2005/8/layout/vProcess5"/>
    <dgm:cxn modelId="{7ECB0B1F-C033-4DBB-B14C-9AC1F86E31F1}" type="presParOf" srcId="{B3686571-7903-4F38-B956-6142FF7AF612}" destId="{4C84DB04-DE8A-484A-99F3-10D3F390A07B}" srcOrd="9" destOrd="0" presId="urn:microsoft.com/office/officeart/2005/8/layout/vProcess5"/>
    <dgm:cxn modelId="{04E6D692-99C7-47F1-B150-4FFFDBB80E44}" type="presParOf" srcId="{B3686571-7903-4F38-B956-6142FF7AF612}" destId="{16048BF5-7F8C-4725-B2BD-0EDD5C7FE7BE}" srcOrd="10" destOrd="0" presId="urn:microsoft.com/office/officeart/2005/8/layout/vProcess5"/>
    <dgm:cxn modelId="{0C19BB66-267A-4CC2-A396-B16659E71FC9}" type="presParOf" srcId="{B3686571-7903-4F38-B956-6142FF7AF612}" destId="{99C5F8AB-1834-4E61-AC16-F2995BBB768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0CDA2-955D-4097-B926-F46CAE10C3B5}">
      <dsp:nvSpPr>
        <dsp:cNvPr id="0" name=""/>
        <dsp:cNvSpPr/>
      </dsp:nvSpPr>
      <dsp:spPr>
        <a:xfrm>
          <a:off x="0" y="0"/>
          <a:ext cx="6339840" cy="9052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 smtClean="0"/>
            <a:t>課程內容</a:t>
          </a:r>
          <a:endParaRPr lang="zh-TW" altLang="en-US" sz="2100" kern="1200" dirty="0"/>
        </a:p>
      </dsp:txBody>
      <dsp:txXfrm>
        <a:off x="26514" y="26514"/>
        <a:ext cx="5286504" cy="852228"/>
      </dsp:txXfrm>
    </dsp:sp>
    <dsp:sp modelId="{4C9145FD-EE8E-48C2-909F-35EDBF014B7A}">
      <dsp:nvSpPr>
        <dsp:cNvPr id="0" name=""/>
        <dsp:cNvSpPr/>
      </dsp:nvSpPr>
      <dsp:spPr>
        <a:xfrm>
          <a:off x="530961" y="1069848"/>
          <a:ext cx="6339840" cy="9052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/>
            <a:t>Flash </a:t>
          </a:r>
          <a:r>
            <a:rPr lang="zh-TW" altLang="en-US" sz="2100" kern="1200" dirty="0" smtClean="0"/>
            <a:t>小遊戲</a:t>
          </a:r>
          <a:endParaRPr lang="zh-TW" altLang="en-US" sz="2100" kern="1200" dirty="0"/>
        </a:p>
      </dsp:txBody>
      <dsp:txXfrm>
        <a:off x="557475" y="1096362"/>
        <a:ext cx="5167434" cy="852228"/>
      </dsp:txXfrm>
    </dsp:sp>
    <dsp:sp modelId="{911B4CEF-E0F7-4242-A965-5A0A396EE487}">
      <dsp:nvSpPr>
        <dsp:cNvPr id="0" name=""/>
        <dsp:cNvSpPr/>
      </dsp:nvSpPr>
      <dsp:spPr>
        <a:xfrm>
          <a:off x="1053998" y="2139696"/>
          <a:ext cx="6339840" cy="9052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 smtClean="0"/>
            <a:t>提供範例及步驟詳解旁邊附類提直接練習</a:t>
          </a:r>
          <a:endParaRPr lang="zh-TW" altLang="en-US" sz="2100" kern="1200" dirty="0"/>
        </a:p>
      </dsp:txBody>
      <dsp:txXfrm>
        <a:off x="1080512" y="2166210"/>
        <a:ext cx="5175358" cy="852228"/>
      </dsp:txXfrm>
    </dsp:sp>
    <dsp:sp modelId="{1A05B076-B7E5-42C5-81C2-30D561A0B243}">
      <dsp:nvSpPr>
        <dsp:cNvPr id="0" name=""/>
        <dsp:cNvSpPr/>
      </dsp:nvSpPr>
      <dsp:spPr>
        <a:xfrm>
          <a:off x="1584959" y="3209544"/>
          <a:ext cx="6339840" cy="9052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100" kern="1200" dirty="0" smtClean="0"/>
            <a:t>提供線上測驗作為學習成果評量</a:t>
          </a:r>
          <a:endParaRPr lang="zh-TW" altLang="en-US" sz="2100" kern="1200" dirty="0"/>
        </a:p>
      </dsp:txBody>
      <dsp:txXfrm>
        <a:off x="1611473" y="3236058"/>
        <a:ext cx="5167434" cy="852228"/>
      </dsp:txXfrm>
    </dsp:sp>
    <dsp:sp modelId="{17E51393-4F4D-4009-82AD-793E375FEA9C}">
      <dsp:nvSpPr>
        <dsp:cNvPr id="0" name=""/>
        <dsp:cNvSpPr/>
      </dsp:nvSpPr>
      <dsp:spPr>
        <a:xfrm>
          <a:off x="5751423" y="693343"/>
          <a:ext cx="588416" cy="58841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kern="1200"/>
        </a:p>
      </dsp:txBody>
      <dsp:txXfrm>
        <a:off x="5883817" y="693343"/>
        <a:ext cx="323628" cy="442783"/>
      </dsp:txXfrm>
    </dsp:sp>
    <dsp:sp modelId="{720A40FC-559C-4EEC-B1F1-07629B433BCB}">
      <dsp:nvSpPr>
        <dsp:cNvPr id="0" name=""/>
        <dsp:cNvSpPr/>
      </dsp:nvSpPr>
      <dsp:spPr>
        <a:xfrm>
          <a:off x="6282385" y="1763191"/>
          <a:ext cx="588416" cy="58841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kern="1200"/>
        </a:p>
      </dsp:txBody>
      <dsp:txXfrm>
        <a:off x="6414779" y="1763191"/>
        <a:ext cx="323628" cy="442783"/>
      </dsp:txXfrm>
    </dsp:sp>
    <dsp:sp modelId="{75B53323-B362-4A3C-B9ED-60065CD760C3}">
      <dsp:nvSpPr>
        <dsp:cNvPr id="0" name=""/>
        <dsp:cNvSpPr/>
      </dsp:nvSpPr>
      <dsp:spPr>
        <a:xfrm>
          <a:off x="6805422" y="2833039"/>
          <a:ext cx="588416" cy="58841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800" kern="1200"/>
        </a:p>
      </dsp:txBody>
      <dsp:txXfrm>
        <a:off x="6937816" y="2833039"/>
        <a:ext cx="323628" cy="442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0D07B58-D346-40F2-B5A2-154DF21F2607}" type="datetimeFigureOut">
              <a:rPr lang="zh-TW" altLang="en-US" smtClean="0"/>
              <a:t>2012/10/29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C39D9A9-0257-46A0-A859-E3F8D7340B9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499401217</a:t>
            </a:r>
            <a:r>
              <a:rPr lang="zh-TW" altLang="en-US" dirty="0" smtClean="0"/>
              <a:t> 陳冠瑋</a:t>
            </a:r>
            <a:endParaRPr lang="en-US" altLang="zh-TW" dirty="0" smtClean="0"/>
          </a:p>
          <a:p>
            <a:r>
              <a:rPr lang="en-US" altLang="zh-TW" dirty="0" smtClean="0"/>
              <a:t>499401073</a:t>
            </a:r>
            <a:r>
              <a:rPr lang="zh-TW" altLang="en-US" dirty="0" smtClean="0"/>
              <a:t> 陳信佑</a:t>
            </a:r>
            <a:endParaRPr lang="en-US" altLang="zh-TW" dirty="0" smtClean="0"/>
          </a:p>
          <a:p>
            <a:r>
              <a:rPr lang="en-US" altLang="zh-TW" dirty="0" smtClean="0"/>
              <a:t>498401325</a:t>
            </a:r>
            <a:r>
              <a:rPr lang="zh-TW" altLang="en-US" dirty="0" smtClean="0"/>
              <a:t> 陳思齊</a:t>
            </a:r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數與式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525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7890229" cy="913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564904"/>
            <a:ext cx="817245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51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b="1" dirty="0"/>
              <a:t>無理數的估計值</a:t>
            </a:r>
            <a:endParaRPr lang="zh-TW" altLang="zh-TW" dirty="0"/>
          </a:p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zh-TW" dirty="0"/>
              <a:t>有理數可以化為有限小數或循環小數，無理數則無法表示為有限小數或循環小數，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  </a:t>
            </a:r>
            <a:r>
              <a:rPr lang="zh-TW" altLang="zh-TW" dirty="0"/>
              <a:t>但是可以知道無理數的近似值</a:t>
            </a:r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zh-TW" dirty="0"/>
              <a:t>無理數可以用比較法求近似值。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826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eaLnBrk="0" fontAlgn="ctr">
              <a:buNone/>
            </a:pPr>
            <a:r>
              <a:rPr lang="zh-TW" altLang="zh-TW" dirty="0"/>
              <a:t>數線上所有的點都對應一個實數所以實數就是『有理數』與『無理數』</a:t>
            </a:r>
          </a:p>
          <a:p>
            <a:pPr marL="0" indent="0" eaLnBrk="0" fontAlgn="base">
              <a:buNone/>
            </a:pPr>
            <a:r>
              <a:rPr lang="zh-TW" altLang="zh-TW" b="1" dirty="0"/>
              <a:t>實數的性質</a:t>
            </a:r>
            <a:r>
              <a:rPr lang="en-US" altLang="zh-TW" b="1" dirty="0"/>
              <a:t>(</a:t>
            </a:r>
            <a:r>
              <a:rPr lang="zh-TW" altLang="zh-TW" b="1" dirty="0"/>
              <a:t>正定性質</a:t>
            </a:r>
            <a:r>
              <a:rPr lang="en-US" altLang="zh-TW" b="1" dirty="0"/>
              <a:t>)</a:t>
            </a:r>
            <a:r>
              <a:rPr lang="zh-TW" altLang="zh-TW" b="1" dirty="0"/>
              <a:t>：</a:t>
            </a:r>
            <a:r>
              <a:rPr lang="zh-TW" altLang="zh-TW" dirty="0"/>
              <a:t>若</a:t>
            </a:r>
            <a:r>
              <a:rPr lang="en-US" altLang="zh-TW" i="1" dirty="0"/>
              <a:t>a</a:t>
            </a:r>
            <a:r>
              <a:rPr lang="zh-TW" altLang="zh-TW" dirty="0"/>
              <a:t>為實數，則</a:t>
            </a:r>
            <a:r>
              <a:rPr lang="en-US" altLang="zh-TW" dirty="0"/>
              <a:t> </a:t>
            </a:r>
            <a:r>
              <a:rPr lang="zh-TW" altLang="zh-TW" dirty="0"/>
              <a:t>恆成立</a:t>
            </a:r>
          </a:p>
          <a:p>
            <a:pPr marL="0" indent="0" eaLnBrk="0" fontAlgn="ctr">
              <a:buNone/>
            </a:pPr>
            <a:r>
              <a:rPr lang="zh-TW" altLang="zh-TW" dirty="0"/>
              <a:t>若</a:t>
            </a:r>
            <a:r>
              <a:rPr lang="en-US" altLang="zh-TW" i="1" dirty="0"/>
              <a:t>a</a:t>
            </a:r>
            <a:r>
              <a:rPr lang="zh-TW" altLang="zh-TW" i="1" dirty="0"/>
              <a:t>、</a:t>
            </a:r>
            <a:r>
              <a:rPr lang="en-US" altLang="zh-TW" i="1" dirty="0"/>
              <a:t>b</a:t>
            </a:r>
            <a:r>
              <a:rPr lang="zh-TW" altLang="zh-TW" dirty="0"/>
              <a:t>為實數，</a:t>
            </a:r>
            <a:r>
              <a:rPr lang="en-US" altLang="zh-TW" i="1" dirty="0"/>
              <a:t>a</a:t>
            </a:r>
            <a:r>
              <a:rPr lang="en-US" altLang="zh-TW" baseline="30000" dirty="0"/>
              <a:t>2</a:t>
            </a:r>
            <a:r>
              <a:rPr lang="en-US" altLang="zh-TW" dirty="0"/>
              <a:t> + </a:t>
            </a:r>
            <a:r>
              <a:rPr lang="en-US" altLang="zh-TW" i="1" dirty="0"/>
              <a:t>b</a:t>
            </a:r>
            <a:r>
              <a:rPr lang="en-US" altLang="zh-TW" baseline="30000" dirty="0"/>
              <a:t>2</a:t>
            </a:r>
            <a:r>
              <a:rPr lang="en-US" altLang="zh-TW" dirty="0"/>
              <a:t> = 0</a:t>
            </a:r>
            <a:r>
              <a:rPr lang="zh-TW" altLang="zh-TW" dirty="0"/>
              <a:t>，表示 </a:t>
            </a:r>
            <a:r>
              <a:rPr lang="en-US" altLang="zh-TW" i="1" dirty="0"/>
              <a:t>a</a:t>
            </a:r>
            <a:r>
              <a:rPr lang="en-US" altLang="zh-TW" dirty="0"/>
              <a:t> = </a:t>
            </a:r>
            <a:r>
              <a:rPr lang="en-US" altLang="zh-TW" i="1" dirty="0"/>
              <a:t>b </a:t>
            </a:r>
            <a:r>
              <a:rPr lang="en-US" altLang="zh-TW" dirty="0"/>
              <a:t>= 0</a:t>
            </a:r>
            <a:r>
              <a:rPr lang="zh-TW" altLang="zh-TW" dirty="0"/>
              <a:t>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(1) </a:t>
            </a:r>
            <a:r>
              <a:rPr lang="en-US" altLang="zh-TW" i="1" dirty="0"/>
              <a:t>a</a:t>
            </a:r>
            <a:r>
              <a:rPr lang="en-US" altLang="zh-TW" baseline="30000" dirty="0"/>
              <a:t>2</a:t>
            </a:r>
            <a:r>
              <a:rPr lang="en-US" altLang="zh-TW" dirty="0"/>
              <a:t> = 0 </a:t>
            </a:r>
            <a:r>
              <a:rPr lang="zh-TW" altLang="zh-TW" dirty="0"/>
              <a:t>表示 </a:t>
            </a:r>
            <a:r>
              <a:rPr lang="en-US" altLang="zh-TW" i="1" dirty="0"/>
              <a:t>a</a:t>
            </a:r>
            <a:r>
              <a:rPr lang="en-US" altLang="zh-TW" dirty="0"/>
              <a:t> = 0</a:t>
            </a:r>
            <a:r>
              <a:rPr lang="zh-TW" altLang="zh-TW" dirty="0"/>
              <a:t>；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(2)( </a:t>
            </a:r>
            <a:r>
              <a:rPr lang="en-US" altLang="zh-TW" i="1" dirty="0"/>
              <a:t>a</a:t>
            </a:r>
            <a:r>
              <a:rPr lang="en-US" altLang="zh-TW" dirty="0"/>
              <a:t> – </a:t>
            </a:r>
            <a:r>
              <a:rPr lang="en-US" altLang="zh-TW" i="1" dirty="0"/>
              <a:t>b</a:t>
            </a:r>
            <a:r>
              <a:rPr lang="en-US" altLang="zh-TW" dirty="0"/>
              <a:t> )</a:t>
            </a:r>
            <a:r>
              <a:rPr lang="en-US" altLang="zh-TW" baseline="30000" dirty="0"/>
              <a:t>2</a:t>
            </a:r>
            <a:r>
              <a:rPr lang="en-US" altLang="zh-TW" dirty="0"/>
              <a:t> = 0</a:t>
            </a:r>
            <a:r>
              <a:rPr lang="zh-TW" altLang="zh-TW" dirty="0"/>
              <a:t>，表示 </a:t>
            </a:r>
            <a:r>
              <a:rPr lang="en-US" altLang="zh-TW" i="1" dirty="0"/>
              <a:t>a</a:t>
            </a:r>
            <a:r>
              <a:rPr lang="en-US" altLang="zh-TW" dirty="0"/>
              <a:t> = </a:t>
            </a:r>
            <a:r>
              <a:rPr lang="en-US" altLang="zh-TW" i="1" dirty="0"/>
              <a:t>b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(3) </a:t>
            </a:r>
            <a:r>
              <a:rPr lang="zh-TW" altLang="zh-TW" dirty="0"/>
              <a:t>若</a:t>
            </a:r>
            <a:r>
              <a:rPr lang="en-US" altLang="zh-TW" i="1" dirty="0"/>
              <a:t>a</a:t>
            </a:r>
            <a:r>
              <a:rPr lang="zh-TW" altLang="zh-TW" i="1" dirty="0"/>
              <a:t>、</a:t>
            </a:r>
            <a:r>
              <a:rPr lang="en-US" altLang="zh-TW" i="1" dirty="0"/>
              <a:t>b</a:t>
            </a:r>
            <a:r>
              <a:rPr lang="zh-TW" altLang="zh-TW" dirty="0"/>
              <a:t>為實數，</a:t>
            </a:r>
            <a:r>
              <a:rPr lang="en-US" altLang="zh-TW" i="1" dirty="0"/>
              <a:t>a</a:t>
            </a:r>
            <a:r>
              <a:rPr lang="en-US" altLang="zh-TW" baseline="30000" dirty="0"/>
              <a:t>2</a:t>
            </a:r>
            <a:r>
              <a:rPr lang="en-US" altLang="zh-TW" dirty="0"/>
              <a:t> + </a:t>
            </a:r>
            <a:r>
              <a:rPr lang="en-US" altLang="zh-TW" i="1" dirty="0"/>
              <a:t>b</a:t>
            </a:r>
            <a:r>
              <a:rPr lang="en-US" altLang="zh-TW" baseline="30000" dirty="0"/>
              <a:t>2</a:t>
            </a:r>
            <a:r>
              <a:rPr lang="en-US" altLang="zh-TW" dirty="0"/>
              <a:t> = 0</a:t>
            </a:r>
            <a:r>
              <a:rPr lang="zh-TW" altLang="zh-TW" dirty="0"/>
              <a:t>，表示 </a:t>
            </a:r>
            <a:r>
              <a:rPr lang="en-US" altLang="zh-TW" i="1" dirty="0"/>
              <a:t>a</a:t>
            </a:r>
            <a:r>
              <a:rPr lang="en-US" altLang="zh-TW" dirty="0"/>
              <a:t> = </a:t>
            </a:r>
            <a:r>
              <a:rPr lang="en-US" altLang="zh-TW" i="1" dirty="0"/>
              <a:t>b </a:t>
            </a:r>
            <a:r>
              <a:rPr lang="en-US" altLang="zh-TW" dirty="0"/>
              <a:t>= 0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009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b="1" dirty="0"/>
              <a:t>實數大小比較：</a:t>
            </a:r>
            <a:endParaRPr lang="zh-TW" altLang="zh-TW" dirty="0"/>
          </a:p>
          <a:p>
            <a:pPr marL="0" indent="0">
              <a:buNone/>
            </a:pPr>
            <a:r>
              <a:rPr lang="zh-TW" altLang="zh-TW" b="1" dirty="0"/>
              <a:t>要證明 </a:t>
            </a:r>
            <a:r>
              <a:rPr lang="en-US" altLang="zh-TW" b="1" i="1" dirty="0"/>
              <a:t>a</a:t>
            </a:r>
            <a:r>
              <a:rPr lang="en-US" altLang="zh-TW" b="1" dirty="0"/>
              <a:t> &gt; </a:t>
            </a:r>
            <a:r>
              <a:rPr lang="en-US" altLang="zh-TW" b="1" i="1" dirty="0"/>
              <a:t>b</a:t>
            </a:r>
            <a:r>
              <a:rPr lang="zh-TW" altLang="zh-TW" dirty="0"/>
              <a:t>，最常用的方法為驗證：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(1)</a:t>
            </a:r>
            <a:r>
              <a:rPr lang="zh-TW" altLang="zh-TW" dirty="0"/>
              <a:t>相減</a:t>
            </a:r>
            <a:r>
              <a:rPr lang="en-US" altLang="zh-TW" b="1" i="1" dirty="0"/>
              <a:t>a </a:t>
            </a:r>
            <a:r>
              <a:rPr lang="en-US" altLang="zh-TW" b="1" dirty="0"/>
              <a:t>– </a:t>
            </a:r>
            <a:r>
              <a:rPr lang="en-US" altLang="zh-TW" b="1" i="1" dirty="0"/>
              <a:t>b</a:t>
            </a:r>
            <a:r>
              <a:rPr lang="en-US" altLang="zh-TW" b="1" dirty="0"/>
              <a:t> &gt; 0</a:t>
            </a:r>
            <a:r>
              <a:rPr lang="en-US" altLang="zh-TW" dirty="0"/>
              <a:t> </a:t>
            </a:r>
            <a:br>
              <a:rPr lang="en-US" altLang="zh-TW" dirty="0"/>
            </a:br>
            <a:r>
              <a:rPr lang="en-US" altLang="zh-TW" dirty="0"/>
              <a:t>(2)</a:t>
            </a:r>
            <a:r>
              <a:rPr lang="zh-TW" altLang="zh-TW" dirty="0"/>
              <a:t>兩邊同時</a:t>
            </a:r>
            <a:r>
              <a:rPr lang="zh-TW" altLang="zh-TW" b="1" dirty="0"/>
              <a:t>加工處理</a:t>
            </a:r>
            <a:r>
              <a:rPr lang="en-US" altLang="zh-TW" dirty="0"/>
              <a:t>(</a:t>
            </a:r>
            <a:r>
              <a:rPr lang="zh-TW" altLang="zh-TW" dirty="0"/>
              <a:t>平方、倒數、同乘一數，</a:t>
            </a:r>
            <a:r>
              <a:rPr lang="en-US" altLang="zh-TW" dirty="0"/>
              <a:t>...)</a:t>
            </a:r>
            <a:endParaRPr lang="zh-TW" altLang="zh-TW" dirty="0"/>
          </a:p>
          <a:p>
            <a:pPr marL="0" indent="0">
              <a:buNone/>
            </a:pPr>
            <a:r>
              <a:rPr lang="zh-TW" altLang="zh-TW" b="1" dirty="0"/>
              <a:t>注意：</a:t>
            </a:r>
            <a:r>
              <a:rPr lang="en-US" altLang="zh-TW" i="1" dirty="0"/>
              <a:t>a</a:t>
            </a:r>
            <a:r>
              <a:rPr lang="zh-TW" altLang="zh-TW" dirty="0"/>
              <a:t>，</a:t>
            </a:r>
            <a:r>
              <a:rPr lang="en-US" altLang="zh-TW" i="1" dirty="0"/>
              <a:t>b</a:t>
            </a:r>
            <a:r>
              <a:rPr lang="en-US" altLang="zh-TW" dirty="0"/>
              <a:t> </a:t>
            </a:r>
            <a:r>
              <a:rPr lang="zh-TW" altLang="zh-TW" dirty="0"/>
              <a:t>的</a:t>
            </a:r>
            <a:r>
              <a:rPr lang="zh-TW" altLang="zh-TW" b="1" dirty="0"/>
              <a:t>同乘一數</a:t>
            </a:r>
            <a:r>
              <a:rPr lang="zh-TW" altLang="zh-TW" dirty="0"/>
              <a:t>、</a:t>
            </a:r>
            <a:r>
              <a:rPr lang="zh-TW" altLang="zh-TW" b="1" dirty="0"/>
              <a:t>倒數、絕對值、次方</a:t>
            </a:r>
            <a:r>
              <a:rPr lang="en-US" altLang="zh-TW" i="1" dirty="0"/>
              <a:t>a</a:t>
            </a:r>
            <a:r>
              <a:rPr lang="en-US" altLang="zh-TW" baseline="30000" dirty="0"/>
              <a:t>2</a:t>
            </a:r>
            <a:r>
              <a:rPr lang="zh-TW" altLang="zh-TW" dirty="0"/>
              <a:t>，</a:t>
            </a:r>
            <a:r>
              <a:rPr lang="en-US" altLang="zh-TW" i="1" dirty="0"/>
              <a:t>b</a:t>
            </a:r>
            <a:r>
              <a:rPr lang="en-US" altLang="zh-TW" baseline="30000" dirty="0"/>
              <a:t>2</a:t>
            </a:r>
            <a:r>
              <a:rPr lang="zh-TW" altLang="zh-TW" dirty="0"/>
              <a:t>，請要留意</a:t>
            </a:r>
            <a:r>
              <a:rPr lang="zh-TW" altLang="zh-TW" b="1" dirty="0"/>
              <a:t>正負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314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15" y="1988840"/>
            <a:ext cx="8838301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26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66900"/>
            <a:ext cx="8714055" cy="3650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23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71638"/>
            <a:ext cx="8465758" cy="3989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92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教學網頁設計理念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用教學媒體的方式讓學生有動手做的機會，實際體驗而不淪為記憶知識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將數與式中繁雜的知識作整理，呈現在學生面前的是有系統的資料，方便閱讀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運用</a:t>
            </a:r>
            <a:r>
              <a:rPr lang="en-US" altLang="zh-TW" dirty="0" smtClean="0"/>
              <a:t>flash</a:t>
            </a:r>
            <a:r>
              <a:rPr lang="zh-TW" altLang="en-US" dirty="0" smtClean="0"/>
              <a:t>動畫製作有關數系的小遊戲，提升學生動機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762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教學網頁教學目標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數</a:t>
            </a:r>
            <a:r>
              <a:rPr lang="zh-TW" altLang="en-US" dirty="0"/>
              <a:t>線上的有理點及其</a:t>
            </a:r>
            <a:r>
              <a:rPr lang="zh-TW" altLang="en-US" dirty="0" smtClean="0"/>
              <a:t>十進位</a:t>
            </a:r>
            <a:r>
              <a:rPr lang="zh-TW" altLang="en-US" dirty="0"/>
              <a:t>表示法導入介紹數</a:t>
            </a:r>
            <a:r>
              <a:rPr lang="zh-TW" altLang="en-US" dirty="0" smtClean="0"/>
              <a:t>線上</a:t>
            </a:r>
            <a:r>
              <a:rPr lang="zh-TW" altLang="en-US" dirty="0"/>
              <a:t>實數的十進位表示法，即無限小數。</a:t>
            </a:r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實</a:t>
            </a:r>
            <a:r>
              <a:rPr lang="zh-TW" altLang="en-US" dirty="0"/>
              <a:t>數系：實數的十進位</a:t>
            </a:r>
            <a:r>
              <a:rPr lang="zh-TW" altLang="en-US" dirty="0" smtClean="0"/>
              <a:t>表示法</a:t>
            </a:r>
            <a:r>
              <a:rPr lang="zh-TW" altLang="en-US" dirty="0"/>
              <a:t>、四則運算、絕對值、</a:t>
            </a:r>
            <a:r>
              <a:rPr lang="zh-TW" altLang="en-US" dirty="0" smtClean="0"/>
              <a:t>大小</a:t>
            </a:r>
            <a:r>
              <a:rPr lang="zh-TW" altLang="en-US" dirty="0"/>
              <a:t>關係</a:t>
            </a:r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乘法</a:t>
            </a:r>
            <a:r>
              <a:rPr lang="zh-TW" altLang="en-US" dirty="0"/>
              <a:t>公式、分式與根式的</a:t>
            </a:r>
            <a:r>
              <a:rPr lang="zh-TW" altLang="en-US" dirty="0" smtClean="0"/>
              <a:t>運算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/>
              <a:t>實</a:t>
            </a:r>
            <a:r>
              <a:rPr lang="zh-TW" altLang="en-US" dirty="0" smtClean="0"/>
              <a:t>數的</a:t>
            </a:r>
            <a:r>
              <a:rPr lang="zh-TW" altLang="en-US" dirty="0"/>
              <a:t>操作包括絕對值、根數操作與實數大小的比較。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071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網頁設計規劃流程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1266986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943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單元內容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實數的介紹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有理數</a:t>
            </a:r>
            <a:r>
              <a:rPr lang="zh-TW" altLang="en-US" dirty="0" smtClean="0"/>
              <a:t>的</a:t>
            </a:r>
            <a:r>
              <a:rPr lang="zh-TW" altLang="en-US" dirty="0"/>
              <a:t>介紹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無理數的介紹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有理數與無理數的差別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651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1.99</a:t>
            </a:r>
            <a:r>
              <a:rPr lang="zh-TW" altLang="en-US" dirty="0" smtClean="0"/>
              <a:t>高中數學課綱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455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1268760"/>
            <a:ext cx="7704856" cy="525658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zh-TW" altLang="zh-TW" dirty="0" smtClean="0">
                <a:solidFill>
                  <a:schemeClr val="tx1"/>
                </a:solidFill>
              </a:rPr>
              <a:t>我們</a:t>
            </a:r>
            <a:r>
              <a:rPr lang="zh-TW" altLang="zh-TW" dirty="0">
                <a:solidFill>
                  <a:schemeClr val="tx1"/>
                </a:solidFill>
              </a:rPr>
              <a:t>國中階段學過的數有</a:t>
            </a:r>
            <a:r>
              <a:rPr lang="en-US" altLang="zh-TW" dirty="0">
                <a:solidFill>
                  <a:schemeClr val="tx1"/>
                </a:solidFill>
              </a:rPr>
              <a:t>1, 2, 3, ... </a:t>
            </a:r>
            <a:r>
              <a:rPr lang="zh-TW" altLang="zh-TW" dirty="0">
                <a:solidFill>
                  <a:schemeClr val="tx1"/>
                </a:solidFill>
              </a:rPr>
              <a:t>，</a:t>
            </a:r>
            <a:r>
              <a:rPr lang="en-US" altLang="zh-TW" dirty="0">
                <a:solidFill>
                  <a:schemeClr val="tx1"/>
                </a:solidFill>
              </a:rPr>
              <a:t>0</a:t>
            </a:r>
            <a:r>
              <a:rPr lang="zh-TW" altLang="zh-TW" dirty="0">
                <a:solidFill>
                  <a:schemeClr val="tx1"/>
                </a:solidFill>
              </a:rPr>
              <a:t>，</a:t>
            </a:r>
            <a:r>
              <a:rPr lang="en-US" altLang="zh-TW" dirty="0">
                <a:solidFill>
                  <a:schemeClr val="tx1"/>
                </a:solidFill>
              </a:rPr>
              <a:t> -1,-2,-3,...</a:t>
            </a:r>
            <a:r>
              <a:rPr lang="zh-TW" altLang="zh-TW" dirty="0">
                <a:solidFill>
                  <a:schemeClr val="tx1"/>
                </a:solidFill>
              </a:rPr>
              <a:t>，</a:t>
            </a:r>
            <a:r>
              <a:rPr lang="en-US" altLang="zh-TW" dirty="0">
                <a:solidFill>
                  <a:schemeClr val="tx1"/>
                </a:solidFill>
              </a:rPr>
              <a:t> ...</a:t>
            </a:r>
            <a:r>
              <a:rPr lang="zh-TW" altLang="zh-TW" dirty="0">
                <a:solidFill>
                  <a:schemeClr val="tx1"/>
                </a:solidFill>
              </a:rPr>
              <a:t>，</a:t>
            </a:r>
            <a:r>
              <a:rPr lang="en-US" altLang="zh-TW" dirty="0">
                <a:solidFill>
                  <a:schemeClr val="tx1"/>
                </a:solidFill>
              </a:rPr>
              <a:t> ...</a:t>
            </a:r>
            <a:r>
              <a:rPr lang="zh-TW" altLang="zh-TW" dirty="0">
                <a:solidFill>
                  <a:schemeClr val="tx1"/>
                </a:solidFill>
              </a:rPr>
              <a:t>等等。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zh-TW" altLang="zh-TW" dirty="0">
                <a:solidFill>
                  <a:schemeClr val="tx1"/>
                </a:solidFill>
              </a:rPr>
              <a:t>這些都是可以出現在</a:t>
            </a:r>
            <a:r>
              <a:rPr lang="zh-TW" altLang="zh-TW" u="sng" dirty="0">
                <a:solidFill>
                  <a:schemeClr val="tx1"/>
                </a:solidFill>
              </a:rPr>
              <a:t>現實生活</a:t>
            </a:r>
            <a:r>
              <a:rPr lang="zh-TW" altLang="zh-TW" dirty="0">
                <a:solidFill>
                  <a:schemeClr val="tx1"/>
                </a:solidFill>
              </a:rPr>
              <a:t>中的數值，統稱為『實數』</a:t>
            </a:r>
            <a:r>
              <a:rPr lang="zh-TW" altLang="zh-TW" dirty="0" smtClean="0">
                <a:solidFill>
                  <a:schemeClr val="tx1"/>
                </a:solidFill>
              </a:rPr>
              <a:t>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zh-TW" altLang="zh-TW" dirty="0" smtClean="0">
                <a:solidFill>
                  <a:schemeClr val="tx1"/>
                </a:solidFill>
              </a:rPr>
              <a:t>依照</a:t>
            </a:r>
            <a:r>
              <a:rPr lang="zh-TW" altLang="zh-TW" dirty="0">
                <a:solidFill>
                  <a:schemeClr val="tx1"/>
                </a:solidFill>
              </a:rPr>
              <a:t>其形式，我們分別稱</a:t>
            </a:r>
            <a:r>
              <a:rPr lang="zh-TW" altLang="zh-TW" dirty="0" smtClean="0">
                <a:solidFill>
                  <a:schemeClr val="tx1"/>
                </a:solidFill>
              </a:rPr>
              <a:t>：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zh-TW" dirty="0" smtClean="0">
                <a:solidFill>
                  <a:schemeClr val="tx1"/>
                </a:solidFill>
              </a:rPr>
              <a:t>自然數</a:t>
            </a:r>
            <a:r>
              <a:rPr lang="en-US" altLang="zh-TW" dirty="0">
                <a:solidFill>
                  <a:schemeClr val="tx1"/>
                </a:solidFill>
              </a:rPr>
              <a:t>(</a:t>
            </a:r>
            <a:r>
              <a:rPr lang="zh-TW" altLang="zh-TW" dirty="0">
                <a:solidFill>
                  <a:schemeClr val="tx1"/>
                </a:solidFill>
              </a:rPr>
              <a:t>正整數</a:t>
            </a:r>
            <a:r>
              <a:rPr lang="en-US" altLang="zh-TW" dirty="0">
                <a:solidFill>
                  <a:schemeClr val="tx1"/>
                </a:solidFill>
              </a:rPr>
              <a:t>) </a:t>
            </a:r>
            <a:r>
              <a:rPr lang="zh-TW" altLang="zh-TW" dirty="0">
                <a:solidFill>
                  <a:schemeClr val="tx1"/>
                </a:solidFill>
              </a:rPr>
              <a:t>為</a:t>
            </a:r>
            <a:r>
              <a:rPr lang="en-US" altLang="zh-TW" dirty="0">
                <a:solidFill>
                  <a:schemeClr val="tx1"/>
                </a:solidFill>
              </a:rPr>
              <a:t>1, 2, 3, ...</a:t>
            </a:r>
            <a:r>
              <a:rPr lang="en-US" altLang="zh-TW" b="1" dirty="0">
                <a:solidFill>
                  <a:schemeClr val="tx1"/>
                </a:solidFill>
              </a:rPr>
              <a:t> 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zh-TW" altLang="zh-TW" dirty="0" smtClean="0">
                <a:solidFill>
                  <a:schemeClr val="tx1"/>
                </a:solidFill>
              </a:rPr>
              <a:t>整數</a:t>
            </a:r>
            <a:r>
              <a:rPr lang="zh-TW" altLang="zh-TW" dirty="0">
                <a:solidFill>
                  <a:schemeClr val="tx1"/>
                </a:solidFill>
              </a:rPr>
              <a:t>：</a:t>
            </a:r>
            <a:r>
              <a:rPr lang="en-US" altLang="zh-TW" dirty="0">
                <a:solidFill>
                  <a:schemeClr val="tx1"/>
                </a:solidFill>
              </a:rPr>
              <a:t>1, 2, 3, ... </a:t>
            </a:r>
            <a:r>
              <a:rPr lang="zh-TW" altLang="zh-TW" dirty="0">
                <a:solidFill>
                  <a:schemeClr val="tx1"/>
                </a:solidFill>
              </a:rPr>
              <a:t>，</a:t>
            </a:r>
            <a:r>
              <a:rPr lang="en-US" altLang="zh-TW" dirty="0">
                <a:solidFill>
                  <a:schemeClr val="tx1"/>
                </a:solidFill>
              </a:rPr>
              <a:t>0</a:t>
            </a:r>
            <a:r>
              <a:rPr lang="zh-TW" altLang="zh-TW" dirty="0" smtClean="0">
                <a:solidFill>
                  <a:schemeClr val="tx1"/>
                </a:solidFill>
              </a:rPr>
              <a:t>，</a:t>
            </a:r>
            <a:r>
              <a:rPr lang="en-US" altLang="zh-TW" dirty="0" smtClean="0">
                <a:solidFill>
                  <a:schemeClr val="tx1"/>
                </a:solidFill>
              </a:rPr>
              <a:t> -1,-2,-3,...</a:t>
            </a:r>
          </a:p>
          <a:p>
            <a:pPr marL="514350" indent="-514350" algn="l">
              <a:buFont typeface="+mj-lt"/>
              <a:buAutoNum type="arabicPeriod"/>
            </a:pPr>
            <a:r>
              <a:rPr lang="zh-TW" altLang="zh-TW" dirty="0" smtClean="0">
                <a:solidFill>
                  <a:schemeClr val="tx1"/>
                </a:solidFill>
              </a:rPr>
              <a:t>分數：</a:t>
            </a:r>
            <a:r>
              <a:rPr lang="en-US" altLang="zh-TW" dirty="0" smtClean="0">
                <a:solidFill>
                  <a:schemeClr val="tx1"/>
                </a:solidFill>
              </a:rPr>
              <a:t>8/7    2/9                      </a:t>
            </a:r>
          </a:p>
          <a:p>
            <a:pPr marL="514350" indent="-514350" algn="l">
              <a:buFont typeface="+mj-lt"/>
              <a:buAutoNum type="arabicPeriod"/>
            </a:pPr>
            <a:r>
              <a:rPr lang="zh-TW" altLang="zh-TW" dirty="0" smtClean="0">
                <a:solidFill>
                  <a:schemeClr val="tx1"/>
                </a:solidFill>
              </a:rPr>
              <a:t>平方根：</a:t>
            </a:r>
            <a:r>
              <a:rPr lang="zh-TW" altLang="en-US" dirty="0" smtClean="0">
                <a:solidFill>
                  <a:schemeClr val="tx1"/>
                </a:solidFill>
              </a:rPr>
              <a:t>√</a:t>
            </a:r>
            <a:r>
              <a:rPr lang="en-US" altLang="zh-TW" dirty="0" smtClean="0">
                <a:solidFill>
                  <a:schemeClr val="tx1"/>
                </a:solidFill>
              </a:rPr>
              <a:t> 2</a:t>
            </a:r>
            <a:endParaRPr lang="zh-TW" altLang="zh-TW" dirty="0">
              <a:solidFill>
                <a:schemeClr val="tx1"/>
              </a:solidFill>
            </a:endParaRPr>
          </a:p>
          <a:p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zh-TW" altLang="en-US" b="1" dirty="0" smtClean="0"/>
              <a:t>實</a:t>
            </a:r>
            <a:r>
              <a:rPr lang="zh-TW" altLang="zh-TW" b="1" dirty="0" smtClean="0"/>
              <a:t>數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zh-TW" altLang="zh-TW" b="1" dirty="0" smtClean="0"/>
              <a:t>有理數的定義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可以</a:t>
            </a:r>
            <a:r>
              <a:rPr lang="zh-TW" altLang="zh-TW" dirty="0"/>
              <a:t>表示</a:t>
            </a:r>
            <a:r>
              <a:rPr lang="zh-TW" altLang="zh-TW" dirty="0" smtClean="0"/>
              <a:t>為</a:t>
            </a:r>
            <a:r>
              <a:rPr lang="en-US" altLang="zh-TW" dirty="0" smtClean="0"/>
              <a:t>q/p </a:t>
            </a:r>
            <a:r>
              <a:rPr lang="zh-TW" altLang="zh-TW" dirty="0"/>
              <a:t>的數，稱為</a:t>
            </a:r>
            <a:r>
              <a:rPr lang="zh-TW" altLang="zh-TW" b="1" dirty="0"/>
              <a:t>有理數</a:t>
            </a:r>
            <a:r>
              <a:rPr lang="zh-TW" altLang="zh-TW" dirty="0"/>
              <a:t>，其中</a:t>
            </a:r>
            <a:r>
              <a:rPr lang="en-US" altLang="zh-TW" i="1" dirty="0"/>
              <a:t>p</a:t>
            </a:r>
            <a:r>
              <a:rPr lang="zh-TW" altLang="zh-TW" dirty="0"/>
              <a:t>，</a:t>
            </a:r>
            <a:r>
              <a:rPr lang="en-US" altLang="zh-TW" i="1" dirty="0"/>
              <a:t>q</a:t>
            </a:r>
            <a:r>
              <a:rPr lang="zh-TW" altLang="zh-TW" dirty="0"/>
              <a:t>為整數，</a:t>
            </a:r>
            <a:r>
              <a:rPr lang="en-US" altLang="zh-TW" i="1" dirty="0"/>
              <a:t>p</a:t>
            </a:r>
            <a:r>
              <a:rPr lang="en-US" altLang="zh-TW" dirty="0"/>
              <a:t> ≠  0</a:t>
            </a:r>
            <a:br>
              <a:rPr lang="en-US" altLang="zh-TW" dirty="0"/>
            </a:br>
            <a:r>
              <a:rPr lang="zh-TW" altLang="zh-TW" dirty="0"/>
              <a:t>不是有理數的實數，稱為</a:t>
            </a:r>
            <a:r>
              <a:rPr lang="zh-TW" altLang="zh-TW" b="1" dirty="0"/>
              <a:t>無理數</a:t>
            </a:r>
            <a:endParaRPr lang="zh-TW" altLang="zh-TW" dirty="0"/>
          </a:p>
          <a:p>
            <a:pPr lvl="0"/>
            <a:r>
              <a:rPr lang="zh-TW" altLang="zh-TW" dirty="0"/>
              <a:t>請問：整數是不是有理數？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【解答】是。整數可以看成是『分母</a:t>
            </a:r>
            <a:r>
              <a:rPr lang="en-US" altLang="zh-TW" dirty="0"/>
              <a:t> = 1</a:t>
            </a:r>
            <a:r>
              <a:rPr lang="zh-TW" altLang="zh-TW" dirty="0"/>
              <a:t>的有理數』</a:t>
            </a:r>
          </a:p>
          <a:p>
            <a:pPr lvl="0"/>
            <a:r>
              <a:rPr lang="zh-TW" altLang="zh-TW" dirty="0"/>
              <a:t>請問：有理數的表示方法是不是唯一？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【解答】否。有理數</a:t>
            </a:r>
            <a:r>
              <a:rPr lang="en-US" altLang="zh-TW" dirty="0"/>
              <a:t> </a:t>
            </a:r>
            <a:r>
              <a:rPr lang="zh-TW" altLang="zh-TW" dirty="0"/>
              <a:t>也已表示為</a:t>
            </a:r>
            <a:r>
              <a:rPr lang="en-US" altLang="zh-TW" dirty="0"/>
              <a:t> </a:t>
            </a:r>
            <a:r>
              <a:rPr lang="zh-TW" altLang="zh-TW" dirty="0"/>
              <a:t>等等。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       </a:t>
            </a:r>
            <a:r>
              <a:rPr lang="zh-TW" altLang="zh-TW" dirty="0"/>
              <a:t>如果規定</a:t>
            </a:r>
            <a:r>
              <a:rPr lang="en-US" altLang="zh-TW" i="1" dirty="0"/>
              <a:t>p</a:t>
            </a:r>
            <a:r>
              <a:rPr lang="zh-TW" altLang="zh-TW" dirty="0"/>
              <a:t>，</a:t>
            </a:r>
            <a:r>
              <a:rPr lang="en-US" altLang="zh-TW" i="1" dirty="0"/>
              <a:t>q</a:t>
            </a:r>
            <a:r>
              <a:rPr lang="zh-TW" altLang="zh-TW" dirty="0"/>
              <a:t>為互質的整數為最簡分數，再規定</a:t>
            </a:r>
            <a:r>
              <a:rPr lang="en-US" altLang="zh-TW" i="1" dirty="0"/>
              <a:t>p </a:t>
            </a:r>
            <a:r>
              <a:rPr lang="en-US" altLang="zh-TW" dirty="0"/>
              <a:t>&gt; 0</a:t>
            </a:r>
            <a:r>
              <a:rPr lang="zh-TW" altLang="zh-TW" dirty="0"/>
              <a:t>，表示法就會『唯一』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zh-TW" b="1" dirty="0"/>
              <a:t>有理數：可以化為有限小數或循環小數</a:t>
            </a:r>
            <a:endParaRPr lang="zh-TW" altLang="zh-TW" dirty="0"/>
          </a:p>
          <a:p>
            <a:r>
              <a:rPr lang="zh-TW" altLang="zh-TW" dirty="0"/>
              <a:t>有理數</a:t>
            </a:r>
            <a:r>
              <a:rPr lang="en-US" altLang="zh-TW" dirty="0"/>
              <a:t>(</a:t>
            </a:r>
            <a:r>
              <a:rPr lang="zh-TW" altLang="zh-TW" dirty="0"/>
              <a:t>分數</a:t>
            </a:r>
            <a:r>
              <a:rPr lang="en-US" altLang="zh-TW" dirty="0"/>
              <a:t>) </a:t>
            </a:r>
            <a:r>
              <a:rPr lang="zh-TW" altLang="zh-TW" dirty="0"/>
              <a:t>化為小數後：可能為</a:t>
            </a:r>
            <a:r>
              <a:rPr lang="zh-TW" altLang="zh-TW" b="1" dirty="0"/>
              <a:t>有限小數、循環小數</a:t>
            </a:r>
            <a:r>
              <a:rPr lang="en-US" altLang="zh-TW" b="1" dirty="0"/>
              <a:t>(</a:t>
            </a:r>
            <a:r>
              <a:rPr lang="zh-TW" altLang="zh-TW" b="1" dirty="0"/>
              <a:t>純循環小數、混循環小數</a:t>
            </a:r>
            <a:r>
              <a:rPr lang="en-US" altLang="zh-TW" b="1" dirty="0"/>
              <a:t>)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(1)</a:t>
            </a:r>
            <a:r>
              <a:rPr lang="zh-TW" altLang="zh-TW" dirty="0"/>
              <a:t>為</a:t>
            </a:r>
            <a:r>
              <a:rPr lang="zh-TW" altLang="zh-TW" b="1" dirty="0"/>
              <a:t>有限小數</a:t>
            </a:r>
            <a:r>
              <a:rPr lang="en-US" altLang="zh-TW" b="1" dirty="0"/>
              <a:t>  </a:t>
            </a:r>
            <a:r>
              <a:rPr lang="zh-TW" altLang="zh-TW" dirty="0"/>
              <a:t>：</a:t>
            </a:r>
            <a:r>
              <a:rPr lang="en-US" altLang="zh-TW" dirty="0"/>
              <a:t>a</a:t>
            </a:r>
            <a:r>
              <a:rPr lang="zh-TW" altLang="zh-TW" dirty="0"/>
              <a:t>只含</a:t>
            </a:r>
            <a:r>
              <a:rPr lang="en-US" altLang="zh-TW" dirty="0"/>
              <a:t>2</a:t>
            </a:r>
            <a:r>
              <a:rPr lang="zh-TW" altLang="zh-TW" dirty="0"/>
              <a:t>或</a:t>
            </a:r>
            <a:r>
              <a:rPr lang="en-US" altLang="zh-TW" dirty="0"/>
              <a:t>5</a:t>
            </a:r>
            <a:r>
              <a:rPr lang="zh-TW" altLang="zh-TW" dirty="0"/>
              <a:t>的因數，例如</a:t>
            </a:r>
            <a:r>
              <a:rPr lang="en-US" altLang="zh-TW" dirty="0"/>
              <a:t> </a:t>
            </a:r>
            <a:br>
              <a:rPr lang="en-US" altLang="zh-TW" dirty="0"/>
            </a:br>
            <a:r>
              <a:rPr lang="en-US" altLang="zh-TW" dirty="0"/>
              <a:t>(2)</a:t>
            </a:r>
            <a:r>
              <a:rPr lang="zh-TW" altLang="zh-TW" dirty="0"/>
              <a:t>為</a:t>
            </a:r>
            <a:r>
              <a:rPr lang="zh-TW" altLang="zh-TW" b="1" dirty="0"/>
              <a:t>純循環小數</a:t>
            </a:r>
            <a:r>
              <a:rPr lang="zh-TW" altLang="zh-TW" dirty="0"/>
              <a:t>：</a:t>
            </a:r>
            <a:r>
              <a:rPr lang="en-US" altLang="zh-TW" dirty="0"/>
              <a:t>a </a:t>
            </a:r>
            <a:r>
              <a:rPr lang="zh-TW" altLang="zh-TW" dirty="0"/>
              <a:t>只含</a:t>
            </a:r>
            <a:r>
              <a:rPr lang="en-US" altLang="zh-TW" dirty="0"/>
              <a:t>2,5</a:t>
            </a:r>
            <a:r>
              <a:rPr lang="zh-TW" altLang="zh-TW" dirty="0"/>
              <a:t>以外的因數，例如</a:t>
            </a:r>
            <a:r>
              <a:rPr lang="en-US" altLang="zh-TW" dirty="0"/>
              <a:t> </a:t>
            </a:r>
            <a:br>
              <a:rPr lang="en-US" altLang="zh-TW" dirty="0"/>
            </a:br>
            <a:r>
              <a:rPr lang="en-US" altLang="zh-TW" dirty="0"/>
              <a:t>(3)</a:t>
            </a:r>
            <a:r>
              <a:rPr lang="zh-TW" altLang="zh-TW" dirty="0"/>
              <a:t>為</a:t>
            </a:r>
            <a:r>
              <a:rPr lang="zh-TW" altLang="zh-TW" b="1" dirty="0"/>
              <a:t>混循環小數</a:t>
            </a:r>
            <a:r>
              <a:rPr lang="zh-TW" altLang="zh-TW" dirty="0"/>
              <a:t>：</a:t>
            </a:r>
            <a:r>
              <a:rPr lang="en-US" altLang="zh-TW" dirty="0"/>
              <a:t>a</a:t>
            </a:r>
            <a:r>
              <a:rPr lang="zh-TW" altLang="zh-TW" dirty="0"/>
              <a:t>含</a:t>
            </a:r>
            <a:r>
              <a:rPr lang="en-US" altLang="zh-TW" dirty="0"/>
              <a:t>2</a:t>
            </a:r>
            <a:r>
              <a:rPr lang="zh-TW" altLang="zh-TW" dirty="0"/>
              <a:t>或</a:t>
            </a:r>
            <a:r>
              <a:rPr lang="en-US" altLang="zh-TW" dirty="0"/>
              <a:t>5</a:t>
            </a:r>
            <a:r>
              <a:rPr lang="zh-TW" altLang="zh-TW" dirty="0"/>
              <a:t>且含</a:t>
            </a:r>
            <a:r>
              <a:rPr lang="en-US" altLang="zh-TW" dirty="0"/>
              <a:t>2,5</a:t>
            </a:r>
            <a:r>
              <a:rPr lang="zh-TW" altLang="zh-TW" dirty="0"/>
              <a:t>以外的因數，例如</a:t>
            </a:r>
            <a:r>
              <a:rPr lang="en-US" altLang="zh-TW" dirty="0"/>
              <a:t> </a:t>
            </a:r>
            <a:endParaRPr lang="zh-TW" altLang="zh-TW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zh-TW" b="1" dirty="0" smtClean="0"/>
              <a:t>有理數的四則運算有封閉性</a:t>
            </a: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zh-TW" altLang="zh-TW" dirty="0" smtClean="0"/>
              <a:t>若</a:t>
            </a:r>
            <a:r>
              <a:rPr lang="en-US" altLang="zh-TW" i="1" dirty="0"/>
              <a:t>a</a:t>
            </a:r>
            <a:r>
              <a:rPr lang="zh-TW" altLang="zh-TW" dirty="0"/>
              <a:t>，</a:t>
            </a:r>
            <a:r>
              <a:rPr lang="en-US" altLang="zh-TW" i="1" dirty="0"/>
              <a:t>b</a:t>
            </a:r>
            <a:r>
              <a:rPr lang="en-US" altLang="zh-TW" dirty="0"/>
              <a:t> </a:t>
            </a:r>
            <a:r>
              <a:rPr lang="zh-TW" altLang="zh-TW" dirty="0"/>
              <a:t>為有理數，則 </a:t>
            </a:r>
            <a:r>
              <a:rPr lang="en-US" altLang="zh-TW" i="1" dirty="0"/>
              <a:t>a</a:t>
            </a:r>
            <a:r>
              <a:rPr lang="en-US" altLang="zh-TW" dirty="0"/>
              <a:t> + </a:t>
            </a:r>
            <a:r>
              <a:rPr lang="en-US" altLang="zh-TW" i="1" dirty="0"/>
              <a:t>b</a:t>
            </a:r>
            <a:r>
              <a:rPr lang="zh-TW" altLang="zh-TW" dirty="0"/>
              <a:t>， </a:t>
            </a:r>
            <a:r>
              <a:rPr lang="en-US" altLang="zh-TW" i="1" dirty="0"/>
              <a:t>a </a:t>
            </a:r>
            <a:r>
              <a:rPr lang="en-US" altLang="zh-TW" dirty="0"/>
              <a:t>– </a:t>
            </a:r>
            <a:r>
              <a:rPr lang="en-US" altLang="zh-TW" i="1" dirty="0"/>
              <a:t>b</a:t>
            </a:r>
            <a:r>
              <a:rPr lang="en-US" altLang="zh-TW" dirty="0"/>
              <a:t> </a:t>
            </a:r>
            <a:r>
              <a:rPr lang="zh-TW" altLang="zh-TW" dirty="0"/>
              <a:t>，</a:t>
            </a:r>
            <a:r>
              <a:rPr lang="en-US" altLang="zh-TW" i="1" dirty="0" err="1"/>
              <a:t>ab</a:t>
            </a:r>
            <a:r>
              <a:rPr lang="en-US" altLang="zh-TW" dirty="0"/>
              <a:t> </a:t>
            </a:r>
            <a:r>
              <a:rPr lang="zh-TW" altLang="zh-TW" dirty="0"/>
              <a:t>，</a:t>
            </a:r>
            <a:r>
              <a:rPr lang="en-US" altLang="zh-TW" dirty="0"/>
              <a:t> </a:t>
            </a:r>
            <a:r>
              <a:rPr lang="zh-TW" altLang="zh-TW" dirty="0"/>
              <a:t>均為</a:t>
            </a:r>
            <a:r>
              <a:rPr lang="zh-TW" altLang="zh-TW" dirty="0" smtClean="0"/>
              <a:t>有理數</a:t>
            </a:r>
            <a:endParaRPr lang="en-US" altLang="zh-TW" dirty="0" smtClean="0"/>
          </a:p>
          <a:p>
            <a:r>
              <a:rPr lang="zh-TW" altLang="zh-TW" b="1" dirty="0"/>
              <a:t>有理數的稠密性</a:t>
            </a:r>
            <a:endParaRPr lang="zh-TW" altLang="zh-TW" dirty="0"/>
          </a:p>
          <a:p>
            <a:pPr>
              <a:buNone/>
            </a:pPr>
            <a:r>
              <a:rPr lang="en-US" altLang="zh-TW" b="1" dirty="0" smtClean="0"/>
              <a:t>    </a:t>
            </a:r>
            <a:r>
              <a:rPr lang="zh-TW" altLang="zh-TW" b="1" dirty="0" smtClean="0"/>
              <a:t>數</a:t>
            </a:r>
            <a:r>
              <a:rPr lang="zh-TW" altLang="zh-TW" b="1" dirty="0"/>
              <a:t>線上，任兩有理數之間，至少有一個有理數存在</a:t>
            </a:r>
            <a:r>
              <a:rPr lang="zh-TW" altLang="zh-TW" dirty="0"/>
              <a:t>。所以數線上的所有的有理數點，可以將數線擠的非常密，稱為有理數的</a:t>
            </a:r>
            <a:r>
              <a:rPr lang="zh-TW" altLang="zh-TW" b="1" dirty="0"/>
              <a:t>稠密性</a:t>
            </a:r>
            <a:r>
              <a:rPr lang="zh-TW" altLang="zh-TW" dirty="0"/>
              <a:t>。</a:t>
            </a:r>
            <a:r>
              <a:rPr lang="en-US" altLang="zh-TW" dirty="0"/>
              <a:t>(</a:t>
            </a:r>
            <a:r>
              <a:rPr lang="zh-TW" altLang="zh-TW" dirty="0"/>
              <a:t>也表示還有空隙，並不是完全填滿</a:t>
            </a:r>
            <a:r>
              <a:rPr lang="en-US" altLang="zh-TW" dirty="0"/>
              <a:t>)</a:t>
            </a:r>
            <a:endParaRPr lang="zh-TW" altLang="zh-TW" dirty="0"/>
          </a:p>
          <a:p>
            <a:endParaRPr lang="zh-TW" altLang="zh-TW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zh-TW" b="1" dirty="0"/>
              <a:t>有限小數或循環小數化為分數的技巧</a:t>
            </a:r>
            <a:endParaRPr lang="zh-TW" altLang="zh-TW" dirty="0"/>
          </a:p>
          <a:p>
            <a:r>
              <a:rPr lang="en-US" altLang="zh-TW" dirty="0"/>
              <a:t>(1)</a:t>
            </a:r>
            <a:r>
              <a:rPr lang="zh-TW" altLang="zh-TW" b="1" dirty="0"/>
              <a:t>有限小數：</a:t>
            </a:r>
            <a:r>
              <a:rPr lang="en-US" altLang="zh-TW" b="1" dirty="0"/>
              <a:t> </a:t>
            </a:r>
            <a:r>
              <a:rPr lang="en-US" altLang="zh-TW" dirty="0"/>
              <a:t> </a:t>
            </a:r>
            <a:br>
              <a:rPr lang="en-US" altLang="zh-TW" dirty="0"/>
            </a:br>
            <a:r>
              <a:rPr lang="en-US" altLang="zh-TW" dirty="0"/>
              <a:t>(2)</a:t>
            </a:r>
            <a:r>
              <a:rPr lang="zh-TW" altLang="zh-TW" b="1" dirty="0"/>
              <a:t>純循環小數：</a:t>
            </a:r>
            <a:r>
              <a:rPr lang="en-US" altLang="zh-TW" b="1" dirty="0"/>
              <a:t> </a:t>
            </a:r>
            <a:r>
              <a:rPr lang="en-US" altLang="zh-TW" dirty="0"/>
              <a:t> ( </a:t>
            </a:r>
            <a:r>
              <a:rPr lang="zh-TW" altLang="zh-TW" dirty="0"/>
              <a:t>每</a:t>
            </a:r>
            <a:r>
              <a:rPr lang="en-US" altLang="zh-TW" i="1" dirty="0"/>
              <a:t>n</a:t>
            </a:r>
            <a:r>
              <a:rPr lang="zh-TW" altLang="zh-TW" dirty="0"/>
              <a:t>個一數循環</a:t>
            </a:r>
            <a:r>
              <a:rPr lang="en-US" altLang="zh-TW" dirty="0"/>
              <a:t> </a:t>
            </a:r>
            <a:r>
              <a:rPr lang="zh-TW" altLang="zh-TW" dirty="0"/>
              <a:t>分母有</a:t>
            </a:r>
            <a:r>
              <a:rPr lang="en-US" altLang="zh-TW" i="1" dirty="0"/>
              <a:t>n</a:t>
            </a:r>
            <a:r>
              <a:rPr lang="zh-TW" altLang="zh-TW" dirty="0"/>
              <a:t>個</a:t>
            </a:r>
            <a:r>
              <a:rPr lang="en-US" altLang="zh-TW" dirty="0"/>
              <a:t>9)</a:t>
            </a:r>
            <a:br>
              <a:rPr lang="en-US" altLang="zh-TW" dirty="0"/>
            </a:br>
            <a:r>
              <a:rPr lang="en-US" altLang="zh-TW" dirty="0"/>
              <a:t>(3)</a:t>
            </a:r>
            <a:r>
              <a:rPr lang="zh-TW" altLang="zh-TW" b="1" dirty="0"/>
              <a:t>混循環小數</a:t>
            </a:r>
            <a:r>
              <a:rPr lang="zh-TW" altLang="zh-TW" dirty="0"/>
              <a:t>： 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  (</a:t>
            </a:r>
            <a:r>
              <a:rPr lang="zh-TW" altLang="zh-TW" dirty="0"/>
              <a:t>先有</a:t>
            </a:r>
            <a:r>
              <a:rPr lang="en-US" altLang="zh-TW" i="1" dirty="0"/>
              <a:t>m</a:t>
            </a:r>
            <a:r>
              <a:rPr lang="zh-TW" altLang="zh-TW" dirty="0"/>
              <a:t>個數不循環，再開始每</a:t>
            </a:r>
            <a:r>
              <a:rPr lang="en-US" altLang="zh-TW" i="1" dirty="0"/>
              <a:t>n</a:t>
            </a:r>
            <a:r>
              <a:rPr lang="zh-TW" altLang="zh-TW" dirty="0"/>
              <a:t>個數一循環，分母先寫</a:t>
            </a:r>
            <a:r>
              <a:rPr lang="en-US" altLang="zh-TW" i="1" dirty="0"/>
              <a:t>n</a:t>
            </a:r>
            <a:r>
              <a:rPr lang="zh-TW" altLang="zh-TW" dirty="0"/>
              <a:t>個</a:t>
            </a:r>
            <a:r>
              <a:rPr lang="en-US" altLang="zh-TW" dirty="0"/>
              <a:t>9</a:t>
            </a:r>
            <a:r>
              <a:rPr lang="zh-TW" altLang="zh-TW" dirty="0"/>
              <a:t>，再接</a:t>
            </a:r>
            <a:r>
              <a:rPr lang="en-US" altLang="zh-TW" i="1" dirty="0"/>
              <a:t>m</a:t>
            </a:r>
            <a:r>
              <a:rPr lang="zh-TW" altLang="zh-TW" dirty="0"/>
              <a:t>個</a:t>
            </a:r>
            <a:r>
              <a:rPr lang="en-US" altLang="zh-TW" dirty="0"/>
              <a:t>0 ) </a:t>
            </a:r>
            <a:endParaRPr lang="zh-TW" altLang="zh-TW" dirty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無理數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zh-TW" dirty="0"/>
              <a:t>不是有理數的實數，稱為無理數</a:t>
            </a:r>
          </a:p>
          <a:p>
            <a:r>
              <a:rPr lang="zh-TW" altLang="zh-TW" dirty="0"/>
              <a:t>無理數：不能表示為</a:t>
            </a:r>
            <a:r>
              <a:rPr lang="en-US" altLang="zh-TW" dirty="0"/>
              <a:t> </a:t>
            </a:r>
            <a:r>
              <a:rPr lang="zh-TW" altLang="zh-TW" dirty="0"/>
              <a:t>的實數，稱為無理數。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2924944"/>
            <a:ext cx="7400925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840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/>
              <a:t>有理數與無理數的</a:t>
            </a:r>
            <a:r>
              <a:rPr lang="zh-TW" altLang="zh-TW" b="1" dirty="0" smtClean="0"/>
              <a:t>差異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50478"/>
            <a:ext cx="75057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89807"/>
            <a:ext cx="8640960" cy="3455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574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94</TotalTime>
  <Words>461</Words>
  <Application>Microsoft Office PowerPoint</Application>
  <PresentationFormat>如螢幕大小 (4:3)</PresentationFormat>
  <Paragraphs>57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地平線</vt:lpstr>
      <vt:lpstr>數與式</vt:lpstr>
      <vt:lpstr>單元內容</vt:lpstr>
      <vt:lpstr>實數 </vt:lpstr>
      <vt:lpstr>有理數的定義</vt:lpstr>
      <vt:lpstr>PowerPoint 簡報</vt:lpstr>
      <vt:lpstr>PowerPoint 簡報</vt:lpstr>
      <vt:lpstr>PowerPoint 簡報</vt:lpstr>
      <vt:lpstr>無理數</vt:lpstr>
      <vt:lpstr>有理數與無理數的差異</vt:lpstr>
      <vt:lpstr>PowerPoint 簡報</vt:lpstr>
      <vt:lpstr>PowerPoint 簡報</vt:lpstr>
      <vt:lpstr>實數</vt:lpstr>
      <vt:lpstr>PowerPoint 簡報</vt:lpstr>
      <vt:lpstr>PowerPoint 簡報</vt:lpstr>
      <vt:lpstr>PowerPoint 簡報</vt:lpstr>
      <vt:lpstr>PowerPoint 簡報</vt:lpstr>
      <vt:lpstr>教學網頁設計理念</vt:lpstr>
      <vt:lpstr>教學網頁教學目標</vt:lpstr>
      <vt:lpstr>網頁設計規劃流程</vt:lpstr>
      <vt:lpstr>參考資料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 </dc:title>
  <dc:creator>信佑</dc:creator>
  <cp:lastModifiedBy>USER</cp:lastModifiedBy>
  <cp:revision>12</cp:revision>
  <dcterms:created xsi:type="dcterms:W3CDTF">2012-10-22T11:52:50Z</dcterms:created>
  <dcterms:modified xsi:type="dcterms:W3CDTF">2012-10-29T02:43:22Z</dcterms:modified>
</cp:coreProperties>
</file>