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3" r:id="rId2"/>
  </p:sldMasterIdLst>
  <p:notesMasterIdLst>
    <p:notesMasterId r:id="rId37"/>
  </p:notesMasterIdLst>
  <p:handoutMasterIdLst>
    <p:handoutMasterId r:id="rId38"/>
  </p:handoutMasterIdLst>
  <p:sldIdLst>
    <p:sldId id="256" r:id="rId3"/>
    <p:sldId id="262" r:id="rId4"/>
    <p:sldId id="263" r:id="rId5"/>
    <p:sldId id="277" r:id="rId6"/>
    <p:sldId id="261" r:id="rId7"/>
    <p:sldId id="283" r:id="rId8"/>
    <p:sldId id="278" r:id="rId9"/>
    <p:sldId id="264" r:id="rId10"/>
    <p:sldId id="265" r:id="rId11"/>
    <p:sldId id="266" r:id="rId12"/>
    <p:sldId id="279" r:id="rId13"/>
    <p:sldId id="267" r:id="rId14"/>
    <p:sldId id="268" r:id="rId15"/>
    <p:sldId id="287" r:id="rId16"/>
    <p:sldId id="269" r:id="rId17"/>
    <p:sldId id="271" r:id="rId18"/>
    <p:sldId id="284" r:id="rId19"/>
    <p:sldId id="280" r:id="rId20"/>
    <p:sldId id="270" r:id="rId21"/>
    <p:sldId id="272" r:id="rId22"/>
    <p:sldId id="285" r:id="rId23"/>
    <p:sldId id="273" r:id="rId24"/>
    <p:sldId id="281" r:id="rId25"/>
    <p:sldId id="274" r:id="rId26"/>
    <p:sldId id="275" r:id="rId27"/>
    <p:sldId id="286" r:id="rId28"/>
    <p:sldId id="288" r:id="rId29"/>
    <p:sldId id="282" r:id="rId30"/>
    <p:sldId id="289" r:id="rId31"/>
    <p:sldId id="257" r:id="rId32"/>
    <p:sldId id="258" r:id="rId33"/>
    <p:sldId id="259" r:id="rId34"/>
    <p:sldId id="260" r:id="rId35"/>
    <p:sldId id="290" r:id="rId3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BFEC5-CA08-4689-96DC-9B28D32BEFF9}" type="datetimeFigureOut">
              <a:rPr lang="zh-TW" altLang="en-US" smtClean="0"/>
              <a:t>2012/4/28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4C70A-BCA0-4B38-BB33-7F9CF8C81A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7102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DFA58-BF43-4D9A-B7BD-D6A7318CB904}" type="datetimeFigureOut">
              <a:rPr lang="zh-TW" altLang="en-US" smtClean="0"/>
              <a:t>2012/4/28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91CE7-7B52-4E3F-ABBA-1972381F62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4822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F23C-6F4B-4047-96FE-1CB0D4E9BCFE}" type="datetimeFigureOut">
              <a:rPr lang="zh-TW" altLang="en-US" smtClean="0"/>
              <a:t>2012/4/28</a:t>
            </a:fld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DE81926-13DD-448C-877E-A20567C71A7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F23C-6F4B-4047-96FE-1CB0D4E9BCFE}" type="datetimeFigureOut">
              <a:rPr lang="zh-TW" altLang="en-US" smtClean="0"/>
              <a:t>2012/4/28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1926-13DD-448C-877E-A20567C71A7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F23C-6F4B-4047-96FE-1CB0D4E9BCFE}" type="datetimeFigureOut">
              <a:rPr lang="zh-TW" altLang="en-US" smtClean="0"/>
              <a:t>2012/4/28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1926-13DD-448C-877E-A20567C71A7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F23C-6F4B-4047-96FE-1CB0D4E9BCFE}" type="datetimeFigureOut">
              <a:rPr lang="zh-TW" altLang="en-US" smtClean="0"/>
              <a:t>2012/4/28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1926-13DD-448C-877E-A20567C71A7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8EF2-68AD-4152-97CA-07D900650A5C}" type="datetimeFigureOut">
              <a:rPr lang="zh-TW" altLang="en-US" smtClean="0"/>
              <a:t>2012/4/28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7A0E-67F6-4DBF-8F02-DD24917FE3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1538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8EF2-68AD-4152-97CA-07D900650A5C}" type="datetimeFigureOut">
              <a:rPr lang="zh-TW" altLang="en-US" smtClean="0"/>
              <a:t>2012/4/28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7A0E-67F6-4DBF-8F02-DD24917FE3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7505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8EF2-68AD-4152-97CA-07D900650A5C}" type="datetimeFigureOut">
              <a:rPr lang="zh-TW" altLang="en-US" smtClean="0"/>
              <a:t>2012/4/28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7A0E-67F6-4DBF-8F02-DD24917FE3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21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8EF2-68AD-4152-97CA-07D900650A5C}" type="datetimeFigureOut">
              <a:rPr lang="zh-TW" altLang="en-US" smtClean="0"/>
              <a:t>2012/4/28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7A0E-67F6-4DBF-8F02-DD24917FE3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4238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8EF2-68AD-4152-97CA-07D900650A5C}" type="datetimeFigureOut">
              <a:rPr lang="zh-TW" altLang="en-US" smtClean="0"/>
              <a:t>2012/4/28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7A0E-67F6-4DBF-8F02-DD24917FE3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4741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8EF2-68AD-4152-97CA-07D900650A5C}" type="datetimeFigureOut">
              <a:rPr lang="zh-TW" altLang="en-US" smtClean="0"/>
              <a:t>2012/4/28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7A0E-67F6-4DBF-8F02-DD24917FE3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1170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8EF2-68AD-4152-97CA-07D900650A5C}" type="datetimeFigureOut">
              <a:rPr lang="zh-TW" altLang="en-US" smtClean="0"/>
              <a:t>2012/4/28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7A0E-67F6-4DBF-8F02-DD24917FE3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370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F23C-6F4B-4047-96FE-1CB0D4E9BCFE}" type="datetimeFigureOut">
              <a:rPr lang="zh-TW" altLang="en-US" smtClean="0"/>
              <a:t>2012/4/28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DE81926-13DD-448C-877E-A20567C71A7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8EF2-68AD-4152-97CA-07D900650A5C}" type="datetimeFigureOut">
              <a:rPr lang="zh-TW" altLang="en-US" smtClean="0"/>
              <a:t>2012/4/28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7A0E-67F6-4DBF-8F02-DD24917FE3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4079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8EF2-68AD-4152-97CA-07D900650A5C}" type="datetimeFigureOut">
              <a:rPr lang="zh-TW" altLang="en-US" smtClean="0"/>
              <a:t>2012/4/28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7A0E-67F6-4DBF-8F02-DD24917FE3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040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8EF2-68AD-4152-97CA-07D900650A5C}" type="datetimeFigureOut">
              <a:rPr lang="zh-TW" altLang="en-US" smtClean="0"/>
              <a:t>2012/4/28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7A0E-67F6-4DBF-8F02-DD24917FE3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7596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8EF2-68AD-4152-97CA-07D900650A5C}" type="datetimeFigureOut">
              <a:rPr lang="zh-TW" altLang="en-US" smtClean="0"/>
              <a:t>2012/4/28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7A0E-67F6-4DBF-8F02-DD24917FE3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4692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F23C-6F4B-4047-96FE-1CB0D4E9BCFE}" type="datetimeFigureOut">
              <a:rPr lang="zh-TW" altLang="en-US" smtClean="0"/>
              <a:t>2012/4/28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1926-13DD-448C-877E-A20567C71A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7320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F23C-6F4B-4047-96FE-1CB0D4E9BCFE}" type="datetimeFigureOut">
              <a:rPr lang="zh-TW" altLang="en-US" smtClean="0"/>
              <a:t>2012/4/28</a:t>
            </a:fld>
            <a:endParaRPr lang="zh-TW" altLang="en-US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1926-13DD-448C-877E-A20567C71A7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F23C-6F4B-4047-96FE-1CB0D4E9BCFE}" type="datetimeFigureOut">
              <a:rPr lang="zh-TW" altLang="en-US" smtClean="0"/>
              <a:t>2012/4/28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1926-13DD-448C-877E-A20567C71A7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F23C-6F4B-4047-96FE-1CB0D4E9BCFE}" type="datetimeFigureOut">
              <a:rPr lang="zh-TW" altLang="en-US" smtClean="0"/>
              <a:t>2012/4/28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DE81926-13DD-448C-877E-A20567C71A7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F23C-6F4B-4047-96FE-1CB0D4E9BCFE}" type="datetimeFigureOut">
              <a:rPr lang="zh-TW" altLang="en-US" smtClean="0"/>
              <a:t>2012/4/28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1926-13DD-448C-877E-A20567C71A7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F23C-6F4B-4047-96FE-1CB0D4E9BCFE}" type="datetimeFigureOut">
              <a:rPr lang="zh-TW" altLang="en-US" smtClean="0"/>
              <a:t>2012/4/28</a:t>
            </a:fld>
            <a:endParaRPr lang="zh-TW" altLang="en-US"/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1926-13DD-448C-877E-A20567C71A7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F23C-6F4B-4047-96FE-1CB0D4E9BCFE}" type="datetimeFigureOut">
              <a:rPr lang="zh-TW" altLang="en-US" smtClean="0"/>
              <a:t>2012/4/28</a:t>
            </a:fld>
            <a:endParaRPr lang="zh-TW" altLang="en-US"/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1926-13DD-448C-877E-A20567C71A7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4D1F23C-6F4B-4047-96FE-1CB0D4E9BCFE}" type="datetimeFigureOut">
              <a:rPr lang="zh-TW" altLang="en-US" smtClean="0"/>
              <a:t>2012/4/28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DE81926-13DD-448C-877E-A20567C71A7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D8EF2-68AD-4152-97CA-07D900650A5C}" type="datetimeFigureOut">
              <a:rPr lang="zh-TW" altLang="en-US" smtClean="0"/>
              <a:t>2012/4/28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37A0E-67F6-4DBF-8F02-DD24917FE3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6003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guangyijiao.gs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7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zh-TW" altLang="en-US" sz="8000" b="1" dirty="0" smtClean="0"/>
              <a:t>三角函數</a:t>
            </a:r>
            <a:endParaRPr lang="zh-TW" altLang="en-US" sz="80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zh-TW" altLang="en-US" sz="2800" dirty="0" smtClean="0"/>
              <a:t>洪馨誼  </a:t>
            </a:r>
            <a:r>
              <a:rPr lang="en-US" altLang="zh-TW" sz="2800" dirty="0" smtClean="0"/>
              <a:t>498401193</a:t>
            </a:r>
          </a:p>
          <a:p>
            <a:r>
              <a:rPr lang="zh-TW" altLang="en-US" sz="2800" dirty="0"/>
              <a:t>陳美均  </a:t>
            </a:r>
            <a:r>
              <a:rPr lang="en-US" altLang="zh-TW" sz="2800" dirty="0" smtClean="0"/>
              <a:t>498402109</a:t>
            </a:r>
          </a:p>
          <a:p>
            <a:r>
              <a:rPr lang="zh-TW" altLang="en-US" sz="2800" dirty="0"/>
              <a:t>付孟</a:t>
            </a:r>
            <a:r>
              <a:rPr lang="zh-TW" altLang="en-US" sz="2800" dirty="0" smtClean="0"/>
              <a:t>穎  </a:t>
            </a:r>
            <a:r>
              <a:rPr lang="zh-CN" altLang="en-US" sz="2800" dirty="0" smtClean="0">
                <a:solidFill>
                  <a:schemeClr val="tx1"/>
                </a:solidFill>
              </a:rPr>
              <a:t>90099112</a:t>
            </a:r>
            <a:r>
              <a:rPr lang="zh-CN" altLang="en-US" sz="2800" dirty="0">
                <a:solidFill>
                  <a:schemeClr val="tx1"/>
                </a:solidFill>
              </a:rPr>
              <a:t>X</a:t>
            </a:r>
            <a:r>
              <a:rPr lang="zh-TW" altLang="en-US" sz="2800" dirty="0">
                <a:solidFill>
                  <a:srgbClr val="898989"/>
                </a:solidFill>
              </a:rPr>
              <a:t> 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5630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若不是特殊角，你還會嗎</a:t>
            </a:r>
            <a:r>
              <a:rPr lang="en-US" altLang="zh-TW" b="1" dirty="0" smtClean="0"/>
              <a:t>?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若測量到的</a:t>
            </a:r>
            <a:r>
              <a:rPr lang="zh-TW" altLang="en-US" dirty="0" smtClean="0"/>
              <a:t>仰角改成</a:t>
            </a:r>
            <a:r>
              <a:rPr lang="en-US" altLang="zh-TW" dirty="0" smtClean="0"/>
              <a:t>15</a:t>
            </a:r>
            <a:r>
              <a:rPr lang="zh-TW" altLang="en-US" dirty="0" smtClean="0"/>
              <a:t>度與</a:t>
            </a:r>
            <a:r>
              <a:rPr lang="en-US" altLang="zh-TW" dirty="0" smtClean="0"/>
              <a:t>75</a:t>
            </a:r>
            <a:r>
              <a:rPr lang="zh-TW" altLang="en-US" dirty="0" smtClean="0"/>
              <a:t>度，其他條件相同，請問</a:t>
            </a:r>
            <a:r>
              <a:rPr lang="en-US" altLang="zh-TW" dirty="0" smtClean="0"/>
              <a:t>101</a:t>
            </a:r>
            <a:r>
              <a:rPr lang="zh-TW" altLang="en-US" dirty="0" smtClean="0"/>
              <a:t>的高度</a:t>
            </a:r>
            <a:r>
              <a:rPr lang="en-US" altLang="zh-TW" dirty="0" smtClean="0"/>
              <a:t>?</a:t>
            </a:r>
          </a:p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40967"/>
            <a:ext cx="4371934" cy="245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74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正餘弦與廣義角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80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Sin</a:t>
            </a:r>
            <a:r>
              <a:rPr lang="zh-TW" altLang="en-US" dirty="0" smtClean="0"/>
              <a:t>、</a:t>
            </a:r>
            <a:r>
              <a:rPr lang="en-US" altLang="zh-TW" dirty="0" err="1" smtClean="0"/>
              <a:t>cos</a:t>
            </a:r>
            <a:r>
              <a:rPr lang="zh-TW" altLang="en-US" dirty="0" smtClean="0"/>
              <a:t>與</a:t>
            </a:r>
            <a:r>
              <a:rPr lang="en-US" altLang="zh-TW" dirty="0" smtClean="0"/>
              <a:t>tan</a:t>
            </a:r>
            <a:r>
              <a:rPr lang="zh-TW" altLang="en-US" dirty="0" smtClean="0"/>
              <a:t>函數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TW" altLang="en-US" dirty="0" smtClean="0"/>
                  <a:t>對邊、鄰邊與斜邊</a:t>
                </a:r>
                <a:endParaRPr lang="en-US" altLang="zh-TW" dirty="0" smtClean="0"/>
              </a:p>
              <a:p>
                <a:endParaRPr lang="en-US" altLang="zh-TW" dirty="0"/>
              </a:p>
              <a:p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𝜃</m:t>
                    </m:r>
                    <m:r>
                      <a:rPr lang="zh-TW" altLang="en-US" i="1">
                        <a:latin typeface="Cambria Math"/>
                      </a:rPr>
                      <m:t>的正弦</m:t>
                    </m:r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zh-TW" altLang="en-US" b="0" i="1" smtClean="0">
                            <a:latin typeface="Cambria Math"/>
                          </a:rPr>
                          <m:t>𝜃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zh-TW" altLang="en-US" b="0" i="1" smtClean="0">
                                <a:latin typeface="Cambria Math"/>
                              </a:rPr>
                              <m:t>𝜃</m:t>
                            </m:r>
                            <m:r>
                              <a:rPr lang="zh-TW" altLang="en-US" i="1">
                                <a:latin typeface="Cambria Math"/>
                              </a:rPr>
                              <m:t>之對邊長</m:t>
                            </m:r>
                          </m:num>
                          <m:den>
                            <m:r>
                              <a:rPr lang="zh-TW" altLang="en-US" i="1">
                                <a:latin typeface="Cambria Math"/>
                              </a:rPr>
                              <m:t>斜邊長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altLang="zh-TW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dirty="0" smtClean="0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altLang="zh-TW" b="0" i="1" dirty="0" smtClean="0"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𝜃</m:t>
                    </m:r>
                    <m:r>
                      <a:rPr lang="zh-TW" altLang="en-US" i="1">
                        <a:latin typeface="Cambria Math"/>
                      </a:rPr>
                      <m:t>的餘弦</m:t>
                    </m:r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zh-TW" altLang="en-US" b="0" i="1" smtClean="0">
                            <a:latin typeface="Cambria Math"/>
                          </a:rPr>
                          <m:t>𝜃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zh-TW" altLang="en-US" b="0" i="1" smtClean="0">
                                <a:latin typeface="Cambria Math"/>
                              </a:rPr>
                              <m:t>𝜃</m:t>
                            </m:r>
                            <m:r>
                              <a:rPr lang="zh-TW" altLang="en-US" i="1">
                                <a:latin typeface="Cambria Math"/>
                              </a:rPr>
                              <m:t>之</m:t>
                            </m:r>
                            <m:r>
                              <a:rPr lang="zh-TW" altLang="en-US" b="0" i="1" smtClean="0">
                                <a:latin typeface="Cambria Math"/>
                              </a:rPr>
                              <m:t>鄰</m:t>
                            </m:r>
                            <m:r>
                              <a:rPr lang="zh-TW" altLang="en-US" i="1">
                                <a:latin typeface="Cambria Math"/>
                              </a:rPr>
                              <m:t>邊長</m:t>
                            </m:r>
                          </m:num>
                          <m:den>
                            <m:r>
                              <a:rPr lang="zh-TW" altLang="en-US" i="1">
                                <a:latin typeface="Cambria Math"/>
                              </a:rPr>
                              <m:t>斜邊長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altLang="zh-TW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dirty="0" smtClean="0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altLang="zh-TW" b="0" i="1" dirty="0" smtClean="0"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𝜃</m:t>
                    </m:r>
                    <m:r>
                      <a:rPr lang="zh-TW" altLang="en-US" i="1">
                        <a:latin typeface="Cambria Math"/>
                      </a:rPr>
                      <m:t>的正切</m:t>
                    </m:r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zh-TW" altLang="en-US" b="0" i="1" smtClean="0">
                            <a:latin typeface="Cambria Math"/>
                          </a:rPr>
                          <m:t>𝜃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zh-TW" altLang="en-US" b="0" i="1" smtClean="0">
                                <a:latin typeface="Cambria Math"/>
                              </a:rPr>
                              <m:t>𝜃</m:t>
                            </m:r>
                            <m:r>
                              <a:rPr lang="zh-TW" altLang="en-US" i="1">
                                <a:latin typeface="Cambria Math"/>
                              </a:rPr>
                              <m:t>之對邊長</m:t>
                            </m:r>
                          </m:num>
                          <m:den>
                            <m:r>
                              <a:rPr lang="zh-TW" altLang="en-US" b="0" i="1" smtClean="0">
                                <a:latin typeface="Cambria Math"/>
                              </a:rPr>
                              <m:t>𝜃</m:t>
                            </m:r>
                            <m:r>
                              <a:rPr lang="zh-TW" altLang="en-US" i="1">
                                <a:latin typeface="Cambria Math"/>
                              </a:rPr>
                              <m:t>之鄰邊</m:t>
                            </m:r>
                            <m:r>
                              <a:rPr lang="zh-TW" altLang="en-US" b="0" i="1" smtClean="0">
                                <a:latin typeface="Cambria Math"/>
                              </a:rPr>
                              <m:t>長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altLang="zh-TW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dirty="0" smtClean="0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altLang="zh-TW" b="0" i="1" dirty="0" smtClean="0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02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924944"/>
            <a:ext cx="2123728" cy="263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80728"/>
            <a:ext cx="3203848" cy="217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29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hlinkClick r:id="rId2" action="ppaction://hlinkfile"/>
              </a:rPr>
              <a:t>播放動畫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了解</a:t>
            </a:r>
            <a:r>
              <a:rPr lang="en-US" altLang="zh-TW" dirty="0" smtClean="0"/>
              <a:t>Sin</a:t>
            </a:r>
            <a:r>
              <a:rPr lang="zh-TW" altLang="en-US" dirty="0" smtClean="0"/>
              <a:t>、</a:t>
            </a:r>
            <a:r>
              <a:rPr lang="en-US" altLang="zh-TW" dirty="0" smtClean="0"/>
              <a:t>Cos</a:t>
            </a:r>
            <a:r>
              <a:rPr lang="zh-TW" altLang="en-US" dirty="0"/>
              <a:t>、</a:t>
            </a:r>
            <a:r>
              <a:rPr lang="en-US" altLang="zh-TW" dirty="0" smtClean="0"/>
              <a:t>Tan</a:t>
            </a:r>
            <a:r>
              <a:rPr lang="zh-TW" altLang="en-US" dirty="0" smtClean="0"/>
              <a:t>圖形之週期變化</a:t>
            </a:r>
            <a:endParaRPr lang="en-US" altLang="zh-TW" dirty="0" smtClean="0"/>
          </a:p>
          <a:p>
            <a:r>
              <a:rPr lang="zh-TW" altLang="en-US" dirty="0"/>
              <a:t>理解正弦函數、餘弦函數在[0，2π]，正切函數在（-π/2，π/2）上的性質（如單調性、最大和最小值、圖像與x軸交點等）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觀察比較</a:t>
            </a:r>
            <a:r>
              <a:rPr lang="en-US" altLang="zh-TW" dirty="0" err="1" smtClean="0"/>
              <a:t>Csc</a:t>
            </a:r>
            <a:r>
              <a:rPr lang="zh-TW" altLang="en-US" dirty="0"/>
              <a:t>、</a:t>
            </a:r>
            <a:r>
              <a:rPr lang="en-US" altLang="zh-TW" dirty="0" smtClean="0"/>
              <a:t>Sec</a:t>
            </a:r>
            <a:r>
              <a:rPr lang="zh-TW" altLang="en-US" dirty="0"/>
              <a:t>、</a:t>
            </a:r>
            <a:r>
              <a:rPr lang="en-US" altLang="zh-TW" dirty="0" smtClean="0"/>
              <a:t>Cot</a:t>
            </a:r>
            <a:r>
              <a:rPr lang="zh-TW" altLang="en-US" dirty="0" smtClean="0"/>
              <a:t>圖形</a:t>
            </a:r>
            <a:endParaRPr lang="en-US" altLang="zh-TW" dirty="0" smtClean="0"/>
          </a:p>
          <a:p>
            <a:r>
              <a:rPr lang="zh-TW" altLang="en-US" dirty="0" smtClean="0"/>
              <a:t>改變</a:t>
            </a:r>
            <a:r>
              <a:rPr lang="en-US" altLang="zh-TW" dirty="0" err="1" smtClean="0"/>
              <a:t>A,w,t</a:t>
            </a:r>
            <a:r>
              <a:rPr lang="zh-TW" altLang="en-US" dirty="0" smtClean="0"/>
              <a:t>的值，瞭解</a:t>
            </a:r>
            <a:r>
              <a:rPr lang="zh-CN" altLang="en-US" dirty="0"/>
              <a:t>y=Asin(wx+t)</a:t>
            </a:r>
            <a:r>
              <a:rPr lang="zh-TW" altLang="en-US" dirty="0"/>
              <a:t>的實際</a:t>
            </a:r>
            <a:r>
              <a:rPr lang="zh-TW" altLang="en-US" dirty="0" smtClean="0"/>
              <a:t>意義與觀察函數的變化情形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3847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極</a:t>
            </a:r>
            <a:r>
              <a:rPr lang="zh-TW" altLang="en-US" b="1" dirty="0" smtClean="0"/>
              <a:t>座標的象限與象限角</a:t>
            </a:r>
            <a:endParaRPr lang="zh-TW" altLang="en-US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31" y="1438497"/>
            <a:ext cx="2448272" cy="240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444" y="1423639"/>
            <a:ext cx="2363787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61681"/>
            <a:ext cx="2363787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52502"/>
            <a:ext cx="2363787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6830590" y="5517232"/>
            <a:ext cx="134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第四象限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830590" y="312153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第二象限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73680" y="551723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第三象限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3251976" y="324540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第一象限</a:t>
            </a:r>
          </a:p>
        </p:txBody>
      </p:sp>
    </p:spTree>
    <p:extLst>
      <p:ext uri="{BB962C8B-B14F-4D97-AF65-F5344CB8AC3E}">
        <p14:creationId xmlns:p14="http://schemas.microsoft.com/office/powerpoint/2010/main" val="363378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廣義三角函數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TW" dirty="0" smtClean="0">
                    <a:latin typeface="Cambria Math"/>
                  </a:rPr>
                  <a:t>P</a:t>
                </a:r>
                <a:r>
                  <a:rPr lang="zh-TW" altLang="en-US" dirty="0" smtClean="0">
                    <a:latin typeface="Cambria Math"/>
                  </a:rPr>
                  <a:t>點在單位圓上  其中</a:t>
                </a:r>
                <a:r>
                  <a:rPr lang="en-US" altLang="zh-TW" dirty="0" smtClean="0">
                    <a:latin typeface="Cambria Math"/>
                  </a:rPr>
                  <a:t>r=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TW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TW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i="1" dirty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i="1" dirty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TW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i="1" dirty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TW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altLang="zh-TW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zh-TW" altLang="en-US" i="1" smtClean="0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altLang="zh-TW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dirty="0" smtClean="0"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en-US" altLang="zh-TW" b="0" i="1" dirty="0" smtClean="0">
                            <a:latin typeface="Cambria Math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altLang="zh-TW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dirty="0" smtClean="0">
                            <a:latin typeface="Cambria Math"/>
                          </a:rPr>
                          <m:t>𝑦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i="1" dirty="0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altLang="zh-TW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dirty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TW" b="0" i="1" dirty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TW" b="0" i="1" dirty="0" smtClean="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zh-TW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dirty="0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altLang="zh-TW" b="0" i="1" dirty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zh-TW" altLang="en-US" dirty="0" smtClean="0"/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i="0" dirty="0" smtClean="0">
                            <a:latin typeface="Cambria Math"/>
                          </a:rPr>
                          <m:t>csc</m:t>
                        </m:r>
                      </m:fName>
                      <m:e>
                        <m:r>
                          <a:rPr lang="zh-TW" altLang="en-US" i="1" dirty="0" smtClean="0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altLang="zh-TW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dirty="0" smtClean="0"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en-US" altLang="zh-TW" b="0" i="1" dirty="0" smtClean="0">
                            <a:latin typeface="Cambria Math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altLang="zh-TW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TW" i="1" dirty="0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altLang="zh-TW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 dirty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TW" i="1" dirty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TW" i="1" dirty="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zh-TW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 dirty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altLang="zh-TW" i="1" dirty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altLang="zh-TW" b="0" i="1" dirty="0" smtClean="0">
                            <a:latin typeface="Cambria Math"/>
                          </a:rPr>
                          <m:t>𝑦</m:t>
                        </m:r>
                      </m:den>
                    </m:f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zh-TW" altLang="en-US" i="1" smtClean="0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altLang="zh-TW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dirty="0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altLang="zh-TW" b="0" i="1" dirty="0" smtClean="0">
                            <a:latin typeface="Cambria Math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altLang="zh-TW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dirty="0" smtClean="0">
                            <a:latin typeface="Cambria Math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i="1" dirty="0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altLang="zh-TW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 dirty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TW" i="1" dirty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TW" i="1" dirty="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zh-TW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 dirty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altLang="zh-TW" i="1" dirty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zh-TW" altLang="en-US" dirty="0" smtClean="0"/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i="0" dirty="0" smtClean="0">
                            <a:latin typeface="Cambria Math"/>
                          </a:rPr>
                          <m:t>sec</m:t>
                        </m:r>
                      </m:fName>
                      <m:e>
                        <m:r>
                          <a:rPr lang="zh-TW" altLang="en-US" i="1" dirty="0" smtClean="0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altLang="zh-TW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dirty="0" smtClean="0"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en-US" altLang="zh-TW" b="0" i="1" dirty="0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altLang="zh-TW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TW" i="1" dirty="0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altLang="zh-TW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 dirty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TW" i="1" dirty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TW" i="1" dirty="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zh-TW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 dirty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altLang="zh-TW" i="1" dirty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altLang="zh-TW" b="0" i="1" dirty="0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zh-TW" altLang="en-US" i="1" smtClean="0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altLang="zh-TW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dirty="0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altLang="zh-TW" b="0" i="1" dirty="0" smtClean="0">
                            <a:latin typeface="Cambria Math"/>
                          </a:rPr>
                          <m:t>𝑦</m:t>
                        </m:r>
                      </m:den>
                    </m:f>
                  </m:oMath>
                </a14:m>
                <a:r>
                  <a:rPr lang="zh-TW" altLang="en-US" dirty="0" smtClean="0"/>
                  <a:t>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i="0" dirty="0" smtClean="0">
                            <a:latin typeface="Cambria Math"/>
                          </a:rPr>
                          <m:t>cot</m:t>
                        </m:r>
                      </m:fName>
                      <m:e>
                        <m:r>
                          <a:rPr lang="zh-TW" altLang="en-US" i="1" dirty="0" smtClean="0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altLang="zh-TW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dirty="0" smtClean="0"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en-US" altLang="zh-TW" b="0" i="1" dirty="0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altLang="zh-TW" dirty="0" smtClean="0"/>
              </a:p>
              <a:p>
                <a:endParaRPr lang="en-US" altLang="zh-TW" dirty="0"/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749" y="2924944"/>
            <a:ext cx="4353073" cy="3814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76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三角函數之間的關係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>
                  <a:buNone/>
                </a:pPr>
                <a:r>
                  <a:rPr lang="zh-CN" altLang="en-US" dirty="0" smtClean="0"/>
                  <a:t>於對任意的銳角A</a:t>
                </a:r>
              </a:p>
              <a:p>
                <a:pPr>
                  <a:buNone/>
                </a:pPr>
                <a:r>
                  <a:rPr lang="zh-CN" altLang="en-US" sz="4000" dirty="0"/>
                  <a:t>倒數關</a:t>
                </a:r>
                <a:r>
                  <a:rPr lang="zh-TW" altLang="en-US" sz="4000" dirty="0"/>
                  <a:t>係</a:t>
                </a:r>
                <a:endParaRPr lang="zh-CN" altLang="en-US" sz="4400" dirty="0"/>
              </a:p>
              <a:p>
                <a:pPr>
                  <a:buNone/>
                </a:pPr>
                <a:r>
                  <a:rPr lang="zh-CN" altLang="en-US" b="1" dirty="0"/>
                  <a:t>(1</a:t>
                </a:r>
                <a:r>
                  <a:rPr lang="zh-CN" altLang="en-US" b="1" dirty="0" smtClean="0"/>
                  <a:t>)sinA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zh-CN" altLang="en-US" b="1" dirty="0" smtClean="0"/>
                  <a:t>cscA</a:t>
                </a:r>
                <a:r>
                  <a:rPr lang="zh-CN" altLang="en-US" b="1" dirty="0"/>
                  <a:t>=1(2</a:t>
                </a:r>
                <a:r>
                  <a:rPr lang="zh-CN" altLang="en-US" b="1" dirty="0" smtClean="0"/>
                  <a:t>)cosA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zh-CN" altLang="en-US" b="1" dirty="0" smtClean="0"/>
                  <a:t>secA</a:t>
                </a:r>
                <a:r>
                  <a:rPr lang="zh-CN" altLang="en-US" b="1" dirty="0"/>
                  <a:t>=1  </a:t>
                </a:r>
              </a:p>
              <a:p>
                <a:pPr>
                  <a:buNone/>
                </a:pPr>
                <a:r>
                  <a:rPr lang="zh-CN" altLang="en-US" b="1" dirty="0"/>
                  <a:t>(3</a:t>
                </a:r>
                <a:r>
                  <a:rPr lang="zh-CN" altLang="en-US" b="1" dirty="0" smtClean="0"/>
                  <a:t>)tanA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zh-CN" altLang="en-US" b="1" dirty="0" smtClean="0"/>
                  <a:t>cotA</a:t>
                </a:r>
                <a:r>
                  <a:rPr lang="zh-CN" altLang="en-US" b="1" dirty="0"/>
                  <a:t>=1</a:t>
                </a:r>
              </a:p>
              <a:p>
                <a:pPr>
                  <a:buNone/>
                </a:pPr>
                <a:r>
                  <a:rPr lang="zh-CN" altLang="en-US" sz="4000" dirty="0"/>
                  <a:t>商數關</a:t>
                </a:r>
                <a:r>
                  <a:rPr lang="zh-TW" altLang="en-US" sz="4000" dirty="0" smtClean="0"/>
                  <a:t>係</a:t>
                </a:r>
                <a:endParaRPr lang="en-US" altLang="zh-TW" sz="4000" dirty="0" smtClean="0"/>
              </a:p>
              <a:p>
                <a:pPr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3300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US" altLang="zh-CN" sz="3300" b="1" i="0" smtClean="0">
                            <a:latin typeface="Cambria Math"/>
                          </a:rPr>
                          <m:t>𝐭𝐚𝐧</m:t>
                        </m:r>
                      </m:fName>
                      <m:e>
                        <m:r>
                          <a:rPr lang="en-US" altLang="zh-CN" sz="3300" b="1" i="1" smtClean="0">
                            <a:latin typeface="Cambria Math"/>
                          </a:rPr>
                          <m:t>𝑨</m:t>
                        </m:r>
                        <m:r>
                          <a:rPr lang="en-US" altLang="zh-CN" sz="3300" b="1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type m:val="lin"/>
                            <m:ctrlPr>
                              <a:rPr lang="en-US" altLang="zh-CN" sz="3300" b="1" i="1" smtClean="0">
                                <a:latin typeface="Cambria Math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altLang="zh-CN" sz="3300" b="1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en-US" altLang="zh-CN" sz="3300" b="1" i="0" smtClean="0">
                                    <a:latin typeface="Cambria Math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n-US" altLang="zh-TW" sz="3300" b="1" i="1" smtClean="0">
                                    <a:latin typeface="Cambria Math"/>
                                  </a:rPr>
                                  <m:t>𝑨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altLang="zh-CN" sz="3300" b="1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en-US" altLang="zh-CN" sz="3300" b="1" i="0" smtClean="0">
                                    <a:latin typeface="Cambria Math"/>
                                  </a:rPr>
                                  <m:t>𝐜𝐨𝐬</m:t>
                                </m:r>
                              </m:fName>
                              <m:e>
                                <m:r>
                                  <a:rPr lang="en-US" altLang="zh-TW" sz="3300" b="1" i="1" smtClean="0">
                                    <a:latin typeface="Cambria Math"/>
                                  </a:rPr>
                                  <m:t>𝑨</m:t>
                                </m:r>
                              </m:e>
                            </m:func>
                          </m:den>
                        </m:f>
                      </m:e>
                    </m:func>
                  </m:oMath>
                </a14:m>
                <a:r>
                  <a:rPr lang="zh-TW" altLang="en-US" sz="3300" b="1" dirty="0" smtClean="0"/>
                  <a:t>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3300" b="1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US" altLang="zh-TW" sz="3300" b="1" i="0" dirty="0" smtClean="0">
                            <a:latin typeface="Cambria Math"/>
                          </a:rPr>
                          <m:t>𝐜𝐨𝐭</m:t>
                        </m:r>
                      </m:fName>
                      <m:e>
                        <m:r>
                          <a:rPr lang="en-US" altLang="zh-TW" sz="3300" b="1" i="1" dirty="0" smtClean="0">
                            <a:latin typeface="Cambria Math"/>
                          </a:rPr>
                          <m:t>𝑨</m:t>
                        </m:r>
                        <m:r>
                          <a:rPr lang="en-US" altLang="zh-TW" sz="3300" b="1" i="1" dirty="0" smtClean="0">
                            <a:latin typeface="Cambria Math"/>
                          </a:rPr>
                          <m:t>=</m:t>
                        </m:r>
                        <m:f>
                          <m:fPr>
                            <m:type m:val="lin"/>
                            <m:ctrlPr>
                              <a:rPr lang="en-US" altLang="zh-TW" sz="3300" b="1" i="1" dirty="0" smtClean="0">
                                <a:latin typeface="Cambria Math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altLang="zh-TW" sz="3300" b="1" i="1" dirty="0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en-US" altLang="zh-TW" sz="3300" b="1" i="0" dirty="0" smtClean="0">
                                    <a:latin typeface="Cambria Math"/>
                                  </a:rPr>
                                  <m:t>𝐜𝐨𝐬</m:t>
                                </m:r>
                              </m:fName>
                              <m:e>
                                <m:r>
                                  <a:rPr lang="en-US" altLang="zh-TW" sz="3300" b="1" i="1" dirty="0" smtClean="0">
                                    <a:latin typeface="Cambria Math"/>
                                  </a:rPr>
                                  <m:t>𝑨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altLang="zh-TW" sz="3300" b="1" i="1" dirty="0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en-US" altLang="zh-TW" sz="3300" b="1" i="0" dirty="0" smtClean="0">
                                    <a:latin typeface="Cambria Math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n-US" altLang="zh-TW" sz="3300" b="1" i="1" dirty="0" smtClean="0">
                                    <a:latin typeface="Cambria Math"/>
                                  </a:rPr>
                                  <m:t>𝑨</m:t>
                                </m:r>
                              </m:e>
                            </m:func>
                          </m:den>
                        </m:f>
                      </m:e>
                    </m:func>
                  </m:oMath>
                </a14:m>
                <a:endParaRPr lang="zh-CN" altLang="en-US" sz="3300" b="1" dirty="0"/>
              </a:p>
              <a:p>
                <a:pPr>
                  <a:buNone/>
                </a:pPr>
                <a:r>
                  <a:rPr lang="zh-CN" altLang="en-US" sz="4000" dirty="0" smtClean="0"/>
                  <a:t>平方</a:t>
                </a:r>
                <a:r>
                  <a:rPr lang="zh-CN" altLang="en-US" sz="4000" dirty="0"/>
                  <a:t>關</a:t>
                </a:r>
                <a:r>
                  <a:rPr lang="zh-TW" altLang="en-US" sz="4000" dirty="0"/>
                  <a:t>係</a:t>
                </a:r>
                <a:endParaRPr lang="zh-CN" altLang="en-US" sz="4000" dirty="0"/>
              </a:p>
              <a:p>
                <a:pPr>
                  <a:buNone/>
                </a:pPr>
                <a:r>
                  <a:rPr lang="zh-CN" altLang="en-US" b="1" dirty="0"/>
                  <a:t>(1)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𝒔𝒊𝒏𝑨</m:t>
                        </m:r>
                      </m:e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zh-CN" altLang="en-US" b="1" dirty="0" smtClean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𝒄𝒐𝒔𝑨</m:t>
                        </m:r>
                      </m:e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zh-CN" altLang="en-US" b="1" dirty="0" smtClean="0"/>
                  <a:t>=1    (</a:t>
                </a:r>
                <a:r>
                  <a:rPr lang="zh-CN" altLang="en-US" b="1" dirty="0"/>
                  <a:t>2</a:t>
                </a:r>
                <a:r>
                  <a:rPr lang="zh-CN" altLang="en-US" b="1" dirty="0" smtClean="0"/>
                  <a:t>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𝒄𝒔𝒄𝑨</m:t>
                        </m:r>
                      </m:e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zh-CN" altLang="en-US" b="1" dirty="0" smtClean="0"/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𝒄𝒐𝒕𝑨</m:t>
                        </m:r>
                      </m:e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zh-CN" altLang="en-US" b="1" dirty="0" smtClean="0"/>
                  <a:t>=1</a:t>
                </a:r>
                <a:endParaRPr lang="en-US" altLang="zh-CN" b="1" dirty="0" smtClean="0"/>
              </a:p>
              <a:p>
                <a:pPr>
                  <a:buNone/>
                </a:pPr>
                <a:r>
                  <a:rPr lang="zh-CN" altLang="en-US" b="1" dirty="0" smtClean="0"/>
                  <a:t>(</a:t>
                </a:r>
                <a:r>
                  <a:rPr lang="zh-CN" altLang="en-US" b="1" dirty="0"/>
                  <a:t>3</a:t>
                </a:r>
                <a:r>
                  <a:rPr lang="zh-CN" altLang="en-US" b="1" dirty="0" smtClean="0"/>
                  <a:t>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𝒔𝒆𝒄𝑨</m:t>
                        </m:r>
                      </m:e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zh-CN" altLang="en-US" b="1" dirty="0" smtClean="0"/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1" i="1" dirty="0" smtClean="0">
                            <a:latin typeface="Cambria Math"/>
                          </a:rPr>
                          <m:t>𝒕𝒂𝒏𝑨</m:t>
                        </m:r>
                      </m:e>
                      <m:sup>
                        <m:r>
                          <a:rPr lang="en-US" altLang="zh-CN" b="1" i="1" dirty="0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zh-CN" altLang="en-US" b="1" dirty="0" smtClean="0"/>
                  <a:t>=</a:t>
                </a:r>
                <a:r>
                  <a:rPr lang="zh-CN" altLang="en-US" b="1" dirty="0"/>
                  <a:t>1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96" t="-4313" b="-31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 descr="未命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40768"/>
            <a:ext cx="3311525" cy="243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89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餘角關係</a:t>
            </a:r>
            <a:endParaRPr lang="zh-TW" altLang="en-US" b="1" dirty="0"/>
          </a:p>
        </p:txBody>
      </p:sp>
      <p:graphicFrame>
        <p:nvGraphicFramePr>
          <p:cNvPr id="4" name="內容版面配置區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1767455"/>
              </p:ext>
            </p:extLst>
          </p:nvPr>
        </p:nvGraphicFramePr>
        <p:xfrm>
          <a:off x="7938" y="1989138"/>
          <a:ext cx="8928100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方程式" r:id="rId3" imgW="2590560" imgH="660240" progId="Equation.3">
                  <p:embed/>
                </p:oleObj>
              </mc:Choice>
              <mc:Fallback>
                <p:oleObj name="方程式" r:id="rId3" imgW="2590560" imgH="660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8" y="1989138"/>
                        <a:ext cx="8928100" cy="227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8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正餘弦定理與三角形面積</a:t>
            </a:r>
            <a:r>
              <a:rPr lang="en-US" altLang="zh-TW" dirty="0" smtClean="0"/>
              <a:t>(</a:t>
            </a:r>
            <a:r>
              <a:rPr lang="zh-TW" altLang="en-US" dirty="0" smtClean="0"/>
              <a:t>補充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645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正弦</a:t>
            </a:r>
            <a:r>
              <a:rPr lang="zh-TW" altLang="en-US" b="1" dirty="0" smtClean="0"/>
              <a:t>定理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三</a:t>
            </a:r>
            <a:r>
              <a:rPr lang="zh-TW" altLang="en-US" dirty="0"/>
              <a:t>角</a:t>
            </a:r>
            <a:r>
              <a:rPr lang="zh-CN" altLang="en-US" dirty="0" smtClean="0"/>
              <a:t>形</a:t>
            </a:r>
            <a:r>
              <a:rPr lang="zh-CN" altLang="en-US" dirty="0"/>
              <a:t>ABC中，∠A，∠B，∠C對的邊長分别為a,b,c，則 </a:t>
            </a:r>
          </a:p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/>
          </p:cNvGraphicFramePr>
          <p:nvPr/>
        </p:nvGraphicFramePr>
        <p:xfrm>
          <a:off x="1403350" y="2924175"/>
          <a:ext cx="5689600" cy="192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r:id="rId3" imgW="1346570" imgH="393635" progId="Equation.3">
                  <p:embed/>
                </p:oleObj>
              </mc:Choice>
              <mc:Fallback>
                <p:oleObj r:id="rId3" imgW="1346570" imgH="393635" progId="Equation.3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924175"/>
                        <a:ext cx="5689600" cy="192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798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一</a:t>
            </a:r>
            <a:r>
              <a:rPr lang="en-US" altLang="zh-TW" b="1" dirty="0" smtClean="0"/>
              <a:t>.</a:t>
            </a:r>
            <a:r>
              <a:rPr lang="zh-TW" altLang="en-US" b="1" dirty="0" smtClean="0"/>
              <a:t>主題內容簡介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19256" cy="4752527"/>
          </a:xfrm>
        </p:spPr>
        <p:txBody>
          <a:bodyPr/>
          <a:lstStyle/>
          <a:p>
            <a:r>
              <a:rPr lang="zh-TW" altLang="en-US" sz="3600" dirty="0"/>
              <a:t>複習直角三角形的</a:t>
            </a:r>
            <a:r>
              <a:rPr lang="zh-TW" altLang="en-US" sz="3600" dirty="0" smtClean="0"/>
              <a:t>性質</a:t>
            </a:r>
            <a:endParaRPr lang="en-US" altLang="zh-TW" sz="3600" dirty="0" smtClean="0"/>
          </a:p>
          <a:p>
            <a:r>
              <a:rPr lang="zh-TW" altLang="en-US" sz="3600" dirty="0"/>
              <a:t>介紹正餘</a:t>
            </a:r>
            <a:r>
              <a:rPr lang="zh-TW" altLang="en-US" sz="3600" dirty="0" smtClean="0"/>
              <a:t>弦與廣義角</a:t>
            </a:r>
            <a:endParaRPr lang="en-US" altLang="zh-TW" sz="3600" dirty="0" smtClean="0"/>
          </a:p>
          <a:p>
            <a:r>
              <a:rPr lang="zh-TW" altLang="en-US" sz="3600" dirty="0"/>
              <a:t>正餘弦定理與三角形面積計算</a:t>
            </a:r>
            <a:r>
              <a:rPr lang="zh-TW" altLang="en-US" sz="3600" dirty="0" smtClean="0"/>
              <a:t>補充</a:t>
            </a:r>
            <a:endParaRPr lang="en-US" altLang="zh-TW" sz="3600" dirty="0" smtClean="0"/>
          </a:p>
          <a:p>
            <a:r>
              <a:rPr lang="zh-TW" altLang="en-US" sz="3600" dirty="0"/>
              <a:t>和角、差</a:t>
            </a:r>
            <a:r>
              <a:rPr lang="zh-TW" altLang="en-US" sz="3600" dirty="0" smtClean="0"/>
              <a:t>角、倍角與半角等公式</a:t>
            </a:r>
            <a:endParaRPr lang="en-US" altLang="zh-TW" sz="3600" dirty="0" smtClean="0"/>
          </a:p>
          <a:p>
            <a:r>
              <a:rPr lang="zh-TW" altLang="en-US" sz="3600" dirty="0" smtClean="0"/>
              <a:t>三角測量及其他數學問題</a:t>
            </a:r>
            <a:endParaRPr lang="en-US" altLang="zh-TW" sz="3600" dirty="0" smtClean="0"/>
          </a:p>
          <a:p>
            <a:endParaRPr lang="en-US" altLang="zh-TW" sz="3600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8370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餘弦定理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若a,b與c分别表示△ABC三內角∠A，∠B與∠C的對邊長，則：</a:t>
            </a:r>
          </a:p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8025438"/>
              </p:ext>
            </p:extLst>
          </p:nvPr>
        </p:nvGraphicFramePr>
        <p:xfrm>
          <a:off x="1691680" y="2852936"/>
          <a:ext cx="5617616" cy="2736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r:id="rId3" imgW="1473700" imgH="698675" progId="Equation.3">
                  <p:embed/>
                </p:oleObj>
              </mc:Choice>
              <mc:Fallback>
                <p:oleObj r:id="rId3" imgW="1473700" imgH="698675" progId="Equation.3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852936"/>
                        <a:ext cx="5617616" cy="27367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031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餘弦定理也可以寫成</a:t>
            </a:r>
            <a:r>
              <a:rPr lang="en-US" altLang="zh-TW" b="1" dirty="0" smtClean="0"/>
              <a:t>:</a:t>
            </a:r>
            <a:endParaRPr lang="zh-TW" altLang="en-US" b="1" dirty="0"/>
          </a:p>
        </p:txBody>
      </p:sp>
      <p:graphicFrame>
        <p:nvGraphicFramePr>
          <p:cNvPr id="4" name="內容版面配置區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3310739"/>
              </p:ext>
            </p:extLst>
          </p:nvPr>
        </p:nvGraphicFramePr>
        <p:xfrm>
          <a:off x="2484438" y="1628775"/>
          <a:ext cx="3862387" cy="397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r:id="rId3" imgW="1245010" imgH="1283185" progId="Equation.3">
                  <p:embed/>
                </p:oleObj>
              </mc:Choice>
              <mc:Fallback>
                <p:oleObj r:id="rId3" imgW="1245010" imgH="128318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1628775"/>
                        <a:ext cx="3862387" cy="397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160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三角形面積計算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補充</a:t>
            </a:r>
            <a:r>
              <a:rPr lang="en-US" altLang="zh-TW" b="1" dirty="0" smtClean="0"/>
              <a:t>)</a:t>
            </a:r>
            <a:endParaRPr lang="zh-TW" altLang="en-US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065517"/>
              </p:ext>
            </p:extLst>
          </p:nvPr>
        </p:nvGraphicFramePr>
        <p:xfrm>
          <a:off x="827584" y="1484784"/>
          <a:ext cx="7920880" cy="36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方程式" r:id="rId3" imgW="2705100" imgH="1295400" progId="Equation.3">
                  <p:embed/>
                </p:oleObj>
              </mc:Choice>
              <mc:Fallback>
                <p:oleObj name="方程式" r:id="rId3" imgW="2705100" imgH="1295400" progId="Equation.3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484784"/>
                        <a:ext cx="7920880" cy="36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808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和角、差角、倍角與半角公式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747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和角與差角公式</a:t>
            </a:r>
            <a:endParaRPr lang="zh-TW" altLang="en-US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23473"/>
              </p:ext>
            </p:extLst>
          </p:nvPr>
        </p:nvGraphicFramePr>
        <p:xfrm>
          <a:off x="381000" y="1628775"/>
          <a:ext cx="8451850" cy="324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方程式" r:id="rId3" imgW="2286000" imgH="876300" progId="Equation.3">
                  <p:embed/>
                </p:oleObj>
              </mc:Choice>
              <mc:Fallback>
                <p:oleObj name="方程式" r:id="rId3" imgW="2286000" imgH="876300" progId="Equation.3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28775"/>
                        <a:ext cx="8451850" cy="324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924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倍角公式</a:t>
            </a:r>
            <a:endParaRPr lang="zh-TW" altLang="en-US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9154373"/>
              </p:ext>
            </p:extLst>
          </p:nvPr>
        </p:nvGraphicFramePr>
        <p:xfrm>
          <a:off x="452438" y="1560513"/>
          <a:ext cx="8383587" cy="350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方程式" r:id="rId3" imgW="2616120" imgH="1091880" progId="Equation.3">
                  <p:embed/>
                </p:oleObj>
              </mc:Choice>
              <mc:Fallback>
                <p:oleObj name="方程式" r:id="rId3" imgW="2616120" imgH="1091880" progId="Equation.3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8" y="1560513"/>
                        <a:ext cx="8383587" cy="350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432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半角公式</a:t>
            </a:r>
            <a:endParaRPr lang="zh-TW" altLang="en-US" b="1" dirty="0"/>
          </a:p>
        </p:txBody>
      </p:sp>
      <p:graphicFrame>
        <p:nvGraphicFramePr>
          <p:cNvPr id="4" name="內容版面配置區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107858"/>
              </p:ext>
            </p:extLst>
          </p:nvPr>
        </p:nvGraphicFramePr>
        <p:xfrm>
          <a:off x="900113" y="1501775"/>
          <a:ext cx="7861300" cy="425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方程式" r:id="rId3" imgW="2489040" imgH="1346040" progId="Equation.3">
                  <p:embed/>
                </p:oleObj>
              </mc:Choice>
              <mc:Fallback>
                <p:oleObj name="方程式" r:id="rId3" imgW="2489040" imgH="1346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501775"/>
                        <a:ext cx="7861300" cy="425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565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其他公式補充</a:t>
            </a:r>
            <a:endParaRPr lang="zh-TW" alt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TW" altLang="en-US" sz="3600" dirty="0" smtClean="0"/>
                  <a:t>三倍角公式</a:t>
                </a:r>
                <a:r>
                  <a:rPr lang="en-US" altLang="zh-TW" sz="3600" dirty="0" smtClean="0"/>
                  <a:t>:</a:t>
                </a:r>
              </a:p>
              <a:p>
                <a:pPr marL="0" indent="0">
                  <a:buNone/>
                </a:pPr>
                <a:r>
                  <a:rPr lang="zh-TW" altLang="en-US" sz="3600" dirty="0" smtClean="0"/>
                  <a:t>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36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360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altLang="zh-TW" sz="3600" b="0" i="1" smtClean="0">
                            <a:latin typeface="Cambria Math"/>
                          </a:rPr>
                          <m:t>3</m:t>
                        </m:r>
                        <m:r>
                          <a:rPr lang="zh-TW" altLang="en-US" sz="3600" b="0" i="1" smtClean="0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altLang="zh-TW" sz="3600" dirty="0" smtClean="0"/>
                  <a:t>=3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360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3600" i="0" dirty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zh-TW" altLang="en-US" sz="3600" i="1" dirty="0" smtClean="0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altLang="zh-TW" sz="3600" dirty="0" smtClean="0"/>
                  <a:t>-</a:t>
                </a:r>
                <a:r>
                  <a:rPr lang="en-US" altLang="zh-TW" sz="3600" dirty="0" smtClean="0"/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600" i="1" dirty="0" smtClean="0">
                            <a:latin typeface="Cambria Math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altLang="zh-TW" sz="3600" i="1" dirty="0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3600" i="0" dirty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zh-TW" altLang="en-US" sz="3600" i="1" dirty="0" smtClean="0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e>
                      <m:sup>
                        <m:r>
                          <a:rPr lang="en-US" altLang="zh-TW" sz="3600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altLang="zh-TW" sz="3600" dirty="0" smtClean="0"/>
              </a:p>
              <a:p>
                <a:pPr marL="0" indent="0">
                  <a:buNone/>
                </a:pPr>
                <a:r>
                  <a:rPr lang="en-US" altLang="zh-TW" sz="3600" dirty="0"/>
                  <a:t> </a:t>
                </a:r>
                <a:r>
                  <a:rPr lang="en-US" altLang="zh-TW" sz="3600" dirty="0" smtClean="0"/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36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360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altLang="zh-TW" sz="3600" b="0" i="1" smtClean="0">
                            <a:latin typeface="Cambria Math"/>
                          </a:rPr>
                          <m:t>3</m:t>
                        </m:r>
                        <m:r>
                          <a:rPr lang="zh-TW" altLang="en-US" sz="3600" b="0" i="1" smtClean="0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altLang="zh-TW" sz="3600" dirty="0" smtClean="0"/>
                  <a:t>=4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600" i="1" dirty="0" smtClean="0">
                            <a:latin typeface="Cambria Math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altLang="zh-TW" sz="3600" i="1" dirty="0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3600" i="0" dirty="0" smtClean="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zh-TW" altLang="en-US" sz="3600" i="1" dirty="0" smtClean="0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e>
                      <m:sup>
                        <m:r>
                          <a:rPr lang="en-US" altLang="zh-TW" sz="3600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TW" sz="3600" dirty="0" smtClean="0"/>
                  <a:t>-3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360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3600" i="0" dirty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zh-TW" altLang="en-US" sz="3600" i="1" dirty="0" smtClean="0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endParaRPr lang="en-US" altLang="zh-TW" sz="3600" dirty="0" smtClean="0"/>
              </a:p>
              <a:p>
                <a:pPr marL="0" indent="0">
                  <a:buNone/>
                </a:pPr>
                <a:endParaRPr lang="zh-TW" altLang="en-US" sz="36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12" t="-20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556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三角測量與其他問題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9236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三角測量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TW" altLang="en-US" sz="2800" b="1" dirty="0" smtClean="0">
                    <a:solidFill>
                      <a:schemeClr val="tx1"/>
                    </a:solidFill>
                  </a:rPr>
                  <a:t>有一艘船向南航行，在東方偏南</a:t>
                </a:r>
                <a:r>
                  <a:rPr lang="en-US" altLang="zh-TW" sz="2800" b="1" dirty="0" smtClean="0">
                    <a:solidFill>
                      <a:schemeClr val="tx1"/>
                    </a:solidFill>
                  </a:rPr>
                  <a:t>30°</a:t>
                </a:r>
                <a:r>
                  <a:rPr lang="zh-TW" altLang="en-US" sz="2800" b="1" dirty="0" smtClean="0">
                    <a:solidFill>
                      <a:schemeClr val="tx1"/>
                    </a:solidFill>
                  </a:rPr>
                  <a:t>的方位發現一座燈塔後，繼續向南前進</a:t>
                </a:r>
                <a:r>
                  <a:rPr lang="en-US" altLang="zh-TW" sz="2800" b="1" dirty="0" smtClean="0">
                    <a:solidFill>
                      <a:schemeClr val="tx1"/>
                    </a:solidFill>
                  </a:rPr>
                  <a:t>10</a:t>
                </a:r>
                <a:r>
                  <a:rPr lang="zh-TW" altLang="en-US" sz="2800" b="1" dirty="0" smtClean="0">
                    <a:solidFill>
                      <a:schemeClr val="tx1"/>
                    </a:solidFill>
                  </a:rPr>
                  <a:t>浬，此時燈塔的方向在東方偏北</a:t>
                </a:r>
                <a:r>
                  <a:rPr lang="en-US" altLang="zh-TW" sz="2800" b="1" dirty="0" smtClean="0">
                    <a:solidFill>
                      <a:schemeClr val="tx1"/>
                    </a:solidFill>
                  </a:rPr>
                  <a:t>60°</a:t>
                </a:r>
                <a:r>
                  <a:rPr lang="zh-TW" altLang="en-US" sz="2800" b="1" dirty="0">
                    <a:solidFill>
                      <a:schemeClr val="tx1"/>
                    </a:solidFill>
                  </a:rPr>
                  <a:t>，則此船航線與</a:t>
                </a:r>
                <a:r>
                  <a:rPr lang="zh-TW" altLang="en-US" sz="2800" b="1" dirty="0" smtClean="0">
                    <a:solidFill>
                      <a:schemeClr val="tx1"/>
                    </a:solidFill>
                  </a:rPr>
                  <a:t>燈塔的</a:t>
                </a:r>
                <a:r>
                  <a:rPr lang="zh-TW" altLang="en-US" sz="2800" b="1" dirty="0">
                    <a:solidFill>
                      <a:schemeClr val="tx1"/>
                    </a:solidFill>
                  </a:rPr>
                  <a:t>最</a:t>
                </a:r>
                <a:r>
                  <a:rPr lang="zh-TW" altLang="en-US" sz="2800" b="1" dirty="0" smtClean="0">
                    <a:solidFill>
                      <a:schemeClr val="tx1"/>
                    </a:solidFill>
                  </a:rPr>
                  <a:t>短距離為</a:t>
                </a:r>
                <a:r>
                  <a:rPr lang="zh-TW" altLang="en-US" sz="2800" b="1" dirty="0">
                    <a:solidFill>
                      <a:schemeClr val="tx1"/>
                    </a:solidFill>
                  </a:rPr>
                  <a:t>多少</a:t>
                </a:r>
                <a:r>
                  <a:rPr lang="zh-TW" altLang="en-US" sz="2800" b="1" dirty="0" smtClean="0">
                    <a:solidFill>
                      <a:schemeClr val="tx1"/>
                    </a:solidFill>
                  </a:rPr>
                  <a:t>浬</a:t>
                </a:r>
                <a:r>
                  <a:rPr lang="en-US" altLang="zh-TW" sz="2800" b="1" dirty="0" smtClean="0">
                    <a:solidFill>
                      <a:schemeClr val="tx1"/>
                    </a:solidFill>
                  </a:rPr>
                  <a:t>?</a:t>
                </a:r>
              </a:p>
              <a:p>
                <a:pPr marL="0" indent="0">
                  <a:buNone/>
                </a:pPr>
                <a:r>
                  <a:rPr lang="zh-TW" altLang="en-US" sz="2800" b="1" dirty="0" smtClean="0"/>
                  <a:t>解</a:t>
                </a:r>
                <a:r>
                  <a:rPr lang="en-US" altLang="zh-TW" sz="2800" b="1" dirty="0" smtClean="0"/>
                  <a:t>:</a:t>
                </a:r>
                <a:r>
                  <a:rPr lang="zh-TW" altLang="en-US" sz="2800" dirty="0" smtClean="0"/>
                  <a:t> 如右圖，設從</a:t>
                </a:r>
                <a:r>
                  <a:rPr lang="en-US" altLang="zh-TW" sz="2800" dirty="0" smtClean="0"/>
                  <a:t>O</a:t>
                </a:r>
                <a:r>
                  <a:rPr lang="zh-TW" altLang="en-US" sz="2800" dirty="0" smtClean="0"/>
                  <a:t>點航行到</a:t>
                </a:r>
                <a:r>
                  <a:rPr lang="en-US" altLang="zh-TW" sz="2800" dirty="0" smtClean="0"/>
                  <a:t>A</a:t>
                </a:r>
                <a:r>
                  <a:rPr lang="zh-TW" altLang="en-US" sz="2800" dirty="0" smtClean="0"/>
                  <a:t>點</a:t>
                </a:r>
                <a:endParaRPr lang="en-US" altLang="zh-TW" sz="2800" dirty="0" smtClean="0"/>
              </a:p>
              <a:p>
                <a:pPr marL="0" indent="0">
                  <a:buNone/>
                </a:pPr>
                <a:r>
                  <a:rPr lang="zh-TW" altLang="en-US" sz="2800" dirty="0"/>
                  <a:t> </a:t>
                </a:r>
                <a:r>
                  <a:rPr lang="zh-TW" altLang="en-US" sz="2800" dirty="0" smtClean="0"/>
                  <a:t>  而燈塔</a:t>
                </a:r>
                <a:r>
                  <a:rPr lang="en-US" altLang="zh-TW" sz="2800" dirty="0"/>
                  <a:t>B</a:t>
                </a:r>
                <a:r>
                  <a:rPr lang="en-US" altLang="zh-TW" sz="2800" dirty="0" smtClean="0"/>
                  <a:t>=&gt;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sz="2800" b="0" i="1" smtClean="0">
                            <a:latin typeface="Cambria Math"/>
                          </a:rPr>
                          <m:t>𝑂𝐵</m:t>
                        </m:r>
                      </m:e>
                    </m:acc>
                  </m:oMath>
                </a14:m>
                <a:r>
                  <a:rPr lang="en-US" altLang="zh-TW" sz="2800" dirty="0" smtClean="0"/>
                  <a:t>=10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80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800" i="0" dirty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altLang="zh-TW" sz="2800" b="0" i="1" dirty="0" smtClean="0">
                            <a:latin typeface="Cambria Math"/>
                          </a:rPr>
                          <m:t>30</m:t>
                        </m:r>
                        <m:r>
                          <m:rPr>
                            <m:nor/>
                          </m:rPr>
                          <a:rPr lang="en-US" altLang="zh-TW" sz="2800" dirty="0"/>
                          <m:t>°</m:t>
                        </m:r>
                      </m:e>
                    </m:func>
                  </m:oMath>
                </a14:m>
                <a:r>
                  <a:rPr lang="en-US" altLang="zh-TW" sz="2800" dirty="0" smtClean="0"/>
                  <a:t>=5</a:t>
                </a:r>
                <a:r>
                  <a:rPr lang="zh-TW" altLang="en-US" sz="2800" dirty="0" smtClean="0"/>
                  <a:t>浬</a:t>
                </a:r>
                <a:endParaRPr lang="en-US" altLang="zh-TW" sz="2800" dirty="0" smtClean="0"/>
              </a:p>
              <a:p>
                <a:pPr marL="0" indent="0">
                  <a:buNone/>
                </a:pPr>
                <a:r>
                  <a:rPr lang="zh-TW" altLang="en-US" sz="2800" dirty="0"/>
                  <a:t> </a:t>
                </a:r>
                <a:r>
                  <a:rPr lang="zh-TW" altLang="en-US" sz="2800" dirty="0" smtClean="0"/>
                  <a:t>             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en-US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sz="2800" b="0" i="1" smtClean="0">
                            <a:latin typeface="Cambria Math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altLang="zh-TW" sz="2800" dirty="0" smtClean="0"/>
                  <a:t>=10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8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80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altLang="zh-TW" sz="2800" b="0" i="1" smtClean="0">
                            <a:latin typeface="Cambria Math"/>
                          </a:rPr>
                          <m:t>30</m:t>
                        </m:r>
                        <m:r>
                          <m:rPr>
                            <m:nor/>
                          </m:rPr>
                          <a:rPr lang="en-US" altLang="zh-TW" sz="2800" dirty="0"/>
                          <m:t>°</m:t>
                        </m:r>
                      </m:e>
                    </m:func>
                  </m:oMath>
                </a14:m>
                <a:r>
                  <a:rPr lang="en-US" altLang="zh-TW" sz="2800" dirty="0" smtClean="0"/>
                  <a:t>=5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TW" sz="2800" b="0" i="1" dirty="0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altLang="zh-TW" sz="2800" b="0" i="1" dirty="0" smtClean="0">
                            <a:latin typeface="Cambria Math"/>
                            <a:ea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zh-TW" altLang="en-US" sz="2800" dirty="0" smtClean="0"/>
                  <a:t>浬</a:t>
                </a:r>
                <a:endParaRPr lang="en-US" altLang="zh-TW" sz="2800" dirty="0" smtClean="0"/>
              </a:p>
              <a:p>
                <a:pPr marL="0" indent="0">
                  <a:buNone/>
                </a:pPr>
                <a:r>
                  <a:rPr lang="zh-TW" altLang="en-US" sz="2800" dirty="0"/>
                  <a:t> </a:t>
                </a:r>
                <a:r>
                  <a:rPr lang="zh-TW" altLang="en-US" sz="2800" dirty="0" smtClean="0"/>
                  <a:t>   </a:t>
                </a:r>
                <a:r>
                  <a:rPr lang="en-US" altLang="zh-TW" sz="2800" dirty="0" smtClean="0"/>
                  <a:t>B</a:t>
                </a:r>
                <a:r>
                  <a:rPr lang="zh-TW" altLang="en-US" sz="2800" dirty="0" smtClean="0"/>
                  <a:t>點到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en-US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sz="2800" b="0" i="1" smtClean="0">
                            <a:latin typeface="Cambria Math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zh-TW" altLang="en-US" sz="2800" dirty="0" smtClean="0"/>
                  <a:t>的距離</a:t>
                </a:r>
                <a:endParaRPr lang="en-US" altLang="zh-TW" sz="2800" dirty="0" smtClean="0"/>
              </a:p>
              <a:p>
                <a:pPr marL="0" indent="0">
                  <a:buNone/>
                </a:pPr>
                <a:r>
                  <a:rPr lang="zh-TW" altLang="en-US" sz="2800" dirty="0"/>
                  <a:t> </a:t>
                </a:r>
                <a:r>
                  <a:rPr lang="zh-TW" altLang="en-US" sz="2800" dirty="0" smtClean="0"/>
                  <a:t>     </a:t>
                </a:r>
                <a:r>
                  <a:rPr lang="en-US" altLang="zh-TW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5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×5√3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altLang="zh-TW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dirty="0" smtClean="0">
                            <a:latin typeface="Cambria Math"/>
                          </a:rPr>
                          <m:t>5</m:t>
                        </m:r>
                        <m:r>
                          <a:rPr lang="en-US" altLang="zh-TW" b="0" i="1" dirty="0" smtClean="0">
                            <a:latin typeface="Cambria Math"/>
                            <a:ea typeface="Cambria Math"/>
                          </a:rPr>
                          <m:t>√3</m:t>
                        </m:r>
                      </m:num>
                      <m:den>
                        <m:r>
                          <a:rPr lang="en-US" altLang="zh-TW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zh-TW" altLang="en-US" sz="2800" dirty="0" smtClean="0"/>
                  <a:t>浬</a:t>
                </a:r>
                <a:r>
                  <a:rPr lang="en-US" altLang="zh-TW" dirty="0" smtClean="0"/>
                  <a:t> 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04" t="-1213" r="-18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512" y="2768442"/>
            <a:ext cx="4392488" cy="408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50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二</a:t>
            </a:r>
            <a:r>
              <a:rPr lang="en-US" altLang="zh-TW" b="1" dirty="0" smtClean="0"/>
              <a:t>.</a:t>
            </a:r>
            <a:r>
              <a:rPr lang="zh-TW" altLang="en-US" b="1" dirty="0" smtClean="0"/>
              <a:t>課程流程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一個數學測量問題</a:t>
            </a:r>
            <a:endParaRPr lang="en-US" altLang="zh-TW" dirty="0" smtClean="0"/>
          </a:p>
          <a:p>
            <a:r>
              <a:rPr lang="zh-TW" altLang="en-US" dirty="0" smtClean="0"/>
              <a:t>介紹銳角、直角與鈍角三角形</a:t>
            </a:r>
            <a:endParaRPr lang="en-US" altLang="zh-TW" dirty="0" smtClean="0"/>
          </a:p>
          <a:p>
            <a:r>
              <a:rPr lang="zh-TW" altLang="en-US" dirty="0"/>
              <a:t>介紹直角三角形的性質</a:t>
            </a:r>
            <a:r>
              <a:rPr lang="en-US" altLang="zh-TW" dirty="0"/>
              <a:t>(</a:t>
            </a:r>
            <a:r>
              <a:rPr lang="zh-TW" altLang="en-US" dirty="0" smtClean="0"/>
              <a:t>畢氏定理、餘角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進階數學測量問題</a:t>
            </a:r>
            <a:endParaRPr lang="en-US" altLang="zh-TW" dirty="0" smtClean="0"/>
          </a:p>
          <a:p>
            <a:r>
              <a:rPr lang="zh-TW" altLang="en-US" dirty="0" smtClean="0"/>
              <a:t>介紹正</a:t>
            </a:r>
            <a:r>
              <a:rPr lang="zh-TW" altLang="en-US" dirty="0"/>
              <a:t>餘</a:t>
            </a:r>
            <a:r>
              <a:rPr lang="zh-TW" altLang="en-US" dirty="0" smtClean="0"/>
              <a:t>弦與廣義角</a:t>
            </a:r>
            <a:r>
              <a:rPr lang="en-US" altLang="zh-TW" dirty="0" smtClean="0"/>
              <a:t>(</a:t>
            </a:r>
            <a:r>
              <a:rPr lang="zh-TW" altLang="en-US" dirty="0" smtClean="0"/>
              <a:t>平方與倒數關係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動畫呈現</a:t>
            </a:r>
            <a:r>
              <a:rPr lang="en-US" altLang="zh-TW" dirty="0" smtClean="0"/>
              <a:t>sin</a:t>
            </a:r>
            <a:r>
              <a:rPr lang="zh-TW" altLang="en-US" dirty="0" smtClean="0"/>
              <a:t>、</a:t>
            </a:r>
            <a:r>
              <a:rPr lang="en-US" altLang="zh-TW" dirty="0" err="1" smtClean="0"/>
              <a:t>cos</a:t>
            </a:r>
            <a:r>
              <a:rPr lang="zh-TW" altLang="en-US" dirty="0" smtClean="0"/>
              <a:t>、</a:t>
            </a:r>
            <a:r>
              <a:rPr lang="en-US" altLang="zh-TW" dirty="0" smtClean="0"/>
              <a:t>tan</a:t>
            </a:r>
            <a:r>
              <a:rPr lang="zh-TW" altLang="en-US" dirty="0" smtClean="0"/>
              <a:t>等函數的變化</a:t>
            </a:r>
            <a:endParaRPr lang="en-US" altLang="zh-TW" dirty="0" smtClean="0"/>
          </a:p>
          <a:p>
            <a:r>
              <a:rPr lang="zh-TW" altLang="en-US" dirty="0"/>
              <a:t>正餘</a:t>
            </a:r>
            <a:r>
              <a:rPr lang="zh-TW" altLang="en-US" dirty="0" smtClean="0"/>
              <a:t>弦定理</a:t>
            </a:r>
            <a:r>
              <a:rPr lang="en-US" altLang="zh-TW" dirty="0" smtClean="0"/>
              <a:t>(</a:t>
            </a:r>
            <a:r>
              <a:rPr lang="zh-TW" altLang="en-US" dirty="0" smtClean="0"/>
              <a:t>三角形面積計算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介紹和角、差角、倍角與半角等公式</a:t>
            </a:r>
            <a:endParaRPr lang="en-US" altLang="zh-TW" dirty="0" smtClean="0"/>
          </a:p>
          <a:p>
            <a:r>
              <a:rPr lang="zh-TW" altLang="en-US" dirty="0" smtClean="0"/>
              <a:t>三角測量與計算</a:t>
            </a:r>
            <a:endParaRPr lang="en-US" altLang="zh-TW" dirty="0" smtClean="0"/>
          </a:p>
          <a:p>
            <a:r>
              <a:rPr lang="zh-TW" altLang="en-US" dirty="0" smtClean="0"/>
              <a:t>利用以上所學到的 解決生活的數學問題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304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設計理念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以兩個數學測量</a:t>
            </a:r>
            <a:r>
              <a:rPr lang="zh-TW" altLang="en-US" dirty="0" smtClean="0"/>
              <a:t>問題切入，由國中學過的概念引申到三角函數。</a:t>
            </a:r>
            <a:endParaRPr lang="en-US" altLang="zh-TW" dirty="0" smtClean="0"/>
          </a:p>
          <a:p>
            <a:r>
              <a:rPr lang="zh-TW" altLang="en-US" dirty="0"/>
              <a:t>以動畫呈現三角函數的週期</a:t>
            </a:r>
            <a:r>
              <a:rPr lang="zh-TW" altLang="en-US" dirty="0" smtClean="0"/>
              <a:t>概念，拖曳動畫，利用</a:t>
            </a:r>
            <a:r>
              <a:rPr lang="en-US" altLang="zh-TW" dirty="0" smtClean="0"/>
              <a:t>“</a:t>
            </a:r>
            <a:r>
              <a:rPr lang="zh-TW" altLang="en-US" dirty="0" smtClean="0"/>
              <a:t>互動式</a:t>
            </a:r>
            <a:r>
              <a:rPr lang="en-US" altLang="zh-TW" dirty="0" smtClean="0"/>
              <a:t>”</a:t>
            </a:r>
            <a:r>
              <a:rPr lang="zh-TW" altLang="en-US" dirty="0" smtClean="0"/>
              <a:t>教學，讓學生自己動手發現與觀察</a:t>
            </a:r>
            <a:r>
              <a:rPr lang="en-US" altLang="zh-TW" dirty="0" smtClean="0"/>
              <a:t>sin</a:t>
            </a:r>
            <a:r>
              <a:rPr lang="zh-TW" altLang="en-US" dirty="0" smtClean="0"/>
              <a:t>、</a:t>
            </a:r>
            <a:r>
              <a:rPr lang="en-US" altLang="zh-TW" dirty="0" err="1" smtClean="0"/>
              <a:t>cos</a:t>
            </a:r>
            <a:r>
              <a:rPr lang="zh-TW" altLang="en-US" dirty="0" smtClean="0"/>
              <a:t>、</a:t>
            </a:r>
            <a:r>
              <a:rPr lang="en-US" altLang="zh-TW" dirty="0" smtClean="0"/>
              <a:t>tan</a:t>
            </a:r>
            <a:r>
              <a:rPr lang="zh-TW" altLang="en-US" dirty="0" smtClean="0"/>
              <a:t>等之變化。</a:t>
            </a:r>
            <a:endParaRPr lang="en-US" altLang="zh-TW" dirty="0" smtClean="0"/>
          </a:p>
          <a:p>
            <a:r>
              <a:rPr lang="zh-TW" altLang="en-US" dirty="0"/>
              <a:t>利用所學來解決生活中的數學</a:t>
            </a:r>
            <a:r>
              <a:rPr lang="zh-TW" altLang="en-US" dirty="0" smtClean="0"/>
              <a:t>問題。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926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zh-TW" altLang="en-US" b="1" dirty="0" smtClean="0"/>
              <a:t>教學目標</a:t>
            </a:r>
            <a:endParaRPr lang="zh-TW" alt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6"/>
                <a:ext cx="8363272" cy="5805264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lnSpc>
                    <a:spcPct val="80000"/>
                  </a:lnSpc>
                  <a:buNone/>
                </a:pPr>
                <a:r>
                  <a:rPr lang="zh-TW" altLang="en-US" dirty="0" smtClean="0"/>
                  <a:t>①借助單位圓理解任意角三角函數（正弦</a:t>
                </a:r>
                <a:r>
                  <a:rPr lang="zh-TW" altLang="en-US" dirty="0" smtClean="0"/>
                  <a:t>、餘弦</a:t>
                </a:r>
                <a:r>
                  <a:rPr lang="zh-TW" altLang="en-US" dirty="0" smtClean="0"/>
                  <a:t>、正切）的定義。</a:t>
                </a:r>
              </a:p>
              <a:p>
                <a:pPr>
                  <a:lnSpc>
                    <a:spcPct val="80000"/>
                  </a:lnSpc>
                  <a:buNone/>
                </a:pPr>
                <a:r>
                  <a:rPr lang="zh-TW" altLang="en-US" dirty="0"/>
                  <a:t>②借助單位圓中的三角函數線推導出誘導公式（π/2±α, π±α的正弦、余弦、正切），能畫出y=sin x, y=cos x, y=tan x的圖像，瞭解三角函數的週期性。</a:t>
                </a:r>
              </a:p>
              <a:p>
                <a:pPr>
                  <a:lnSpc>
                    <a:spcPct val="80000"/>
                  </a:lnSpc>
                  <a:buNone/>
                </a:pPr>
                <a:r>
                  <a:rPr lang="zh-TW" altLang="en-US" dirty="0"/>
                  <a:t>③借助圖像理解正弦函數</a:t>
                </a:r>
                <a:r>
                  <a:rPr lang="zh-TW" altLang="en-US" dirty="0" smtClean="0"/>
                  <a:t>、</a:t>
                </a:r>
                <a:r>
                  <a:rPr lang="zh-TW" altLang="en-US" dirty="0"/>
                  <a:t>餘</a:t>
                </a:r>
                <a:r>
                  <a:rPr lang="zh-TW" altLang="en-US" dirty="0" smtClean="0"/>
                  <a:t>弦</a:t>
                </a:r>
                <a:r>
                  <a:rPr lang="zh-TW" altLang="en-US" dirty="0"/>
                  <a:t>函數在[0，2π]，正切函數在（-π/2，π/2）上的性質（如單調性、最大和最小值、圖像與x軸交點等）。</a:t>
                </a:r>
              </a:p>
              <a:p>
                <a:pPr>
                  <a:lnSpc>
                    <a:spcPct val="80000"/>
                  </a:lnSpc>
                  <a:buNone/>
                </a:pPr>
                <a:r>
                  <a:rPr lang="zh-TW" altLang="en-US" dirty="0"/>
                  <a:t>④理解同角三角函數的基本</a:t>
                </a:r>
                <a:r>
                  <a:rPr lang="zh-TW" altLang="en-US" dirty="0" smtClean="0"/>
                  <a:t>關係式：</a:t>
                </a:r>
                <a:endParaRPr lang="en-US" altLang="zh-TW" dirty="0" smtClean="0"/>
              </a:p>
              <a:p>
                <a:pPr>
                  <a:lnSpc>
                    <a:spcPct val="80000"/>
                  </a:lnSpc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𝑥</m:t>
                            </m:r>
                          </m:e>
                        </m:func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b="0" i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𝑥</m:t>
                            </m:r>
                          </m:e>
                        </m:func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dirty="0" smtClean="0"/>
                  <a:t>=</a:t>
                </a:r>
                <a:r>
                  <a:rPr lang="zh-TW" altLang="en-US" dirty="0"/>
                  <a:t>1，sin x/cos x=tan x。</a:t>
                </a:r>
              </a:p>
              <a:p>
                <a:pPr>
                  <a:lnSpc>
                    <a:spcPct val="80000"/>
                  </a:lnSpc>
                  <a:buNone/>
                </a:pPr>
                <a:r>
                  <a:rPr lang="zh-TW" altLang="en-US" dirty="0"/>
                  <a:t>⑤結合具體實例，瞭解</a:t>
                </a:r>
                <a:r>
                  <a:rPr lang="zh-CN" altLang="en-US" dirty="0"/>
                  <a:t>y=Asin(wx+t)</a:t>
                </a:r>
                <a:r>
                  <a:rPr lang="zh-TW" altLang="en-US" dirty="0"/>
                  <a:t>的實際意義；能借助計算器或電腦畫出y=</a:t>
                </a:r>
                <a:r>
                  <a:rPr lang="zh-CN" altLang="en-US" dirty="0"/>
                  <a:t>Asin(wx+t)</a:t>
                </a:r>
                <a:r>
                  <a:rPr lang="zh-TW" altLang="en-US" dirty="0"/>
                  <a:t>的圖像，觀察參數</a:t>
                </a:r>
                <a:r>
                  <a:rPr lang="zh-CN" altLang="en-US" dirty="0"/>
                  <a:t>A,w,t</a:t>
                </a:r>
                <a:r>
                  <a:rPr lang="zh-TW" altLang="en-US" dirty="0"/>
                  <a:t>對函數圖像變化的影響。</a:t>
                </a:r>
              </a:p>
              <a:p>
                <a:pPr>
                  <a:lnSpc>
                    <a:spcPct val="80000"/>
                  </a:lnSpc>
                  <a:buNone/>
                </a:pPr>
                <a:r>
                  <a:rPr lang="zh-TW" altLang="en-US" dirty="0"/>
                  <a:t>⑥會用三角函數解決一些簡單實際問題，體會三角函數是描述週期變化現象的重要函數模型。</a:t>
                </a:r>
              </a:p>
              <a:p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6"/>
                <a:ext cx="8363272" cy="5805264"/>
              </a:xfrm>
              <a:blipFill rotWithShape="1">
                <a:blip r:embed="rId2"/>
                <a:stretch>
                  <a:fillRect l="-1312" t="-2941" r="-8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542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規劃流程</a:t>
            </a:r>
            <a:endParaRPr lang="zh-TW" altLang="en-US" b="1" dirty="0"/>
          </a:p>
        </p:txBody>
      </p:sp>
      <p:sp>
        <p:nvSpPr>
          <p:cNvPr id="3" name="圓角矩形 2"/>
          <p:cNvSpPr/>
          <p:nvPr/>
        </p:nvSpPr>
        <p:spPr>
          <a:xfrm>
            <a:off x="983269" y="1412776"/>
            <a:ext cx="1440160" cy="91440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數學</a:t>
            </a:r>
            <a:r>
              <a:rPr lang="zh-TW" altLang="en-US" dirty="0" smtClean="0"/>
              <a:t>測量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問題</a:t>
            </a:r>
            <a:endParaRPr lang="zh-TW" altLang="en-US" dirty="0"/>
          </a:p>
        </p:txBody>
      </p:sp>
      <p:sp>
        <p:nvSpPr>
          <p:cNvPr id="8" name="向下箭號 7"/>
          <p:cNvSpPr/>
          <p:nvPr/>
        </p:nvSpPr>
        <p:spPr>
          <a:xfrm>
            <a:off x="1595337" y="2516288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983269" y="3068960"/>
            <a:ext cx="1440160" cy="936104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直角三角形的性質</a:t>
            </a:r>
            <a:endParaRPr lang="zh-TW" altLang="en-US" dirty="0"/>
          </a:p>
        </p:txBody>
      </p:sp>
      <p:sp>
        <p:nvSpPr>
          <p:cNvPr id="12" name="圓角矩形 11"/>
          <p:cNvSpPr/>
          <p:nvPr/>
        </p:nvSpPr>
        <p:spPr>
          <a:xfrm>
            <a:off x="3707904" y="1124744"/>
            <a:ext cx="1440160" cy="86409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三角函數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概念</a:t>
            </a:r>
            <a:endParaRPr lang="zh-TW" altLang="en-US" dirty="0"/>
          </a:p>
        </p:txBody>
      </p:sp>
      <p:sp>
        <p:nvSpPr>
          <p:cNvPr id="15" name="圓角矩形 14"/>
          <p:cNvSpPr/>
          <p:nvPr/>
        </p:nvSpPr>
        <p:spPr>
          <a:xfrm>
            <a:off x="6318448" y="1745895"/>
            <a:ext cx="1534779" cy="986417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動畫與親手體驗</a:t>
            </a:r>
            <a:r>
              <a:rPr lang="en-US" altLang="zh-TW" dirty="0" smtClean="0"/>
              <a:t>(</a:t>
            </a:r>
            <a:r>
              <a:rPr lang="zh-TW" altLang="en-US" dirty="0" smtClean="0"/>
              <a:t>互動式教學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6" name="圓角矩形 15"/>
          <p:cNvSpPr/>
          <p:nvPr/>
        </p:nvSpPr>
        <p:spPr>
          <a:xfrm>
            <a:off x="3707904" y="3697977"/>
            <a:ext cx="1440160" cy="86409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正餘弦定理</a:t>
            </a:r>
            <a:endParaRPr lang="zh-TW" altLang="en-US" dirty="0"/>
          </a:p>
        </p:txBody>
      </p:sp>
      <p:sp>
        <p:nvSpPr>
          <p:cNvPr id="17" name="圓角矩形 16"/>
          <p:cNvSpPr/>
          <p:nvPr/>
        </p:nvSpPr>
        <p:spPr>
          <a:xfrm>
            <a:off x="6660232" y="3212114"/>
            <a:ext cx="1440160" cy="86409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自由運用所學三角函數</a:t>
            </a:r>
            <a:endParaRPr lang="zh-TW" altLang="en-US" dirty="0"/>
          </a:p>
        </p:txBody>
      </p:sp>
      <p:sp>
        <p:nvSpPr>
          <p:cNvPr id="18" name="圓角矩形 17"/>
          <p:cNvSpPr/>
          <p:nvPr/>
        </p:nvSpPr>
        <p:spPr>
          <a:xfrm>
            <a:off x="3707904" y="5012776"/>
            <a:ext cx="1440160" cy="86409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和角差角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倍角半角</a:t>
            </a:r>
            <a:endParaRPr lang="zh-TW" altLang="en-US" dirty="0"/>
          </a:p>
        </p:txBody>
      </p:sp>
      <p:sp>
        <p:nvSpPr>
          <p:cNvPr id="19" name="圓角矩形 18"/>
          <p:cNvSpPr/>
          <p:nvPr/>
        </p:nvSpPr>
        <p:spPr>
          <a:xfrm>
            <a:off x="6660232" y="5012776"/>
            <a:ext cx="1440160" cy="86409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解決三角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測量問題</a:t>
            </a:r>
            <a:endParaRPr lang="zh-TW" altLang="en-US" dirty="0"/>
          </a:p>
        </p:txBody>
      </p:sp>
      <p:sp>
        <p:nvSpPr>
          <p:cNvPr id="20" name="圓角矩形 19"/>
          <p:cNvSpPr/>
          <p:nvPr/>
        </p:nvSpPr>
        <p:spPr>
          <a:xfrm>
            <a:off x="3681881" y="2420888"/>
            <a:ext cx="1440160" cy="86409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廣義三角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函數</a:t>
            </a:r>
            <a:endParaRPr lang="zh-TW" altLang="en-US" dirty="0"/>
          </a:p>
        </p:txBody>
      </p:sp>
      <p:sp>
        <p:nvSpPr>
          <p:cNvPr id="24" name="向右箭號 23"/>
          <p:cNvSpPr/>
          <p:nvPr/>
        </p:nvSpPr>
        <p:spPr>
          <a:xfrm>
            <a:off x="2627784" y="3429862"/>
            <a:ext cx="708411" cy="214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左-右雙向箭號 27"/>
          <p:cNvSpPr/>
          <p:nvPr/>
        </p:nvSpPr>
        <p:spPr>
          <a:xfrm>
            <a:off x="5364088" y="1988840"/>
            <a:ext cx="792088" cy="250263"/>
          </a:xfrm>
          <a:prstGeom prst="left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燕尾形向右箭號 29"/>
          <p:cNvSpPr/>
          <p:nvPr/>
        </p:nvSpPr>
        <p:spPr>
          <a:xfrm>
            <a:off x="5339181" y="3355507"/>
            <a:ext cx="1216786" cy="34247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左大括弧 30"/>
          <p:cNvSpPr/>
          <p:nvPr/>
        </p:nvSpPr>
        <p:spPr>
          <a:xfrm>
            <a:off x="3336196" y="1412776"/>
            <a:ext cx="201404" cy="4034172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2" name="向下箭號 31"/>
          <p:cNvSpPr/>
          <p:nvPr/>
        </p:nvSpPr>
        <p:spPr>
          <a:xfrm>
            <a:off x="7272300" y="4192505"/>
            <a:ext cx="216024" cy="7391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435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參考資料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高中數學第二册（南一書局）</a:t>
            </a:r>
          </a:p>
          <a:p>
            <a:r>
              <a:rPr lang="zh-CN" altLang="en-US" dirty="0"/>
              <a:t>高中數學第二册教師手册（南一書局）</a:t>
            </a:r>
          </a:p>
          <a:p>
            <a:r>
              <a:rPr lang="zh-CN" altLang="en-US" dirty="0"/>
              <a:t>高中數學第二册（康熙圖書）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5394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zh-CN" i="1" dirty="0">
                <a:latin typeface="GungsuhChe" pitchFamily="49" charset="-127"/>
                <a:ea typeface="GungsuhChe" pitchFamily="49" charset="-127"/>
              </a:rPr>
              <a:t>thanks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7504" y="620688"/>
            <a:ext cx="8763000" cy="2883768"/>
          </a:xfrm>
        </p:spPr>
        <p:txBody>
          <a:bodyPr>
            <a:normAutofit/>
          </a:bodyPr>
          <a:lstStyle/>
          <a:p>
            <a:pPr algn="ctr"/>
            <a:r>
              <a:rPr lang="en-US" altLang="zh-CN" sz="11400" i="1" dirty="0">
                <a:latin typeface="GungsuhChe" pitchFamily="49" charset="-127"/>
                <a:ea typeface="GungsuhChe" pitchFamily="49" charset="-127"/>
              </a:rPr>
              <a:t>END</a:t>
            </a:r>
            <a:endParaRPr lang="zh-CN" altLang="en-US" sz="11400" i="1" dirty="0">
              <a:latin typeface="GungsuhChe" pitchFamily="49" charset="-127"/>
              <a:ea typeface="GungsuhChe" pitchFamily="49" charset="-127"/>
            </a:endParaRPr>
          </a:p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924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在進入主題之前，先想想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pic>
        <p:nvPicPr>
          <p:cNvPr id="9220" name="Picture 4" descr="http://pic.pimg.tw/richfree/4b7d08c0431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19935"/>
            <a:ext cx="453650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10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/>
              <a:t>Q1</a:t>
            </a:r>
            <a:r>
              <a:rPr lang="zh-TW" altLang="en-US" b="1" dirty="0" smtClean="0"/>
              <a:t>問題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有一天小明推著一檯角度測量機，在</a:t>
            </a:r>
            <a:r>
              <a:rPr lang="en-US" altLang="zh-TW" dirty="0" smtClean="0"/>
              <a:t>101</a:t>
            </a:r>
            <a:r>
              <a:rPr lang="zh-TW" altLang="en-US" dirty="0" smtClean="0"/>
              <a:t>前方欲測量</a:t>
            </a:r>
            <a:r>
              <a:rPr lang="en-US" altLang="zh-TW" dirty="0" smtClean="0"/>
              <a:t>101</a:t>
            </a:r>
            <a:r>
              <a:rPr lang="zh-TW" altLang="en-US" dirty="0" smtClean="0"/>
              <a:t>的高度，他先測量一次，發現仰角</a:t>
            </a:r>
            <a:r>
              <a:rPr lang="en-US" altLang="zh-TW" dirty="0" smtClean="0"/>
              <a:t>30</a:t>
            </a:r>
            <a:r>
              <a:rPr lang="zh-TW" altLang="en-US" dirty="0" smtClean="0"/>
              <a:t>度，然後他又向前走了</a:t>
            </a:r>
            <a:r>
              <a:rPr lang="en-US" altLang="zh-TW" dirty="0" smtClean="0"/>
              <a:t>1km</a:t>
            </a:r>
            <a:r>
              <a:rPr lang="zh-TW" altLang="en-US" dirty="0" smtClean="0"/>
              <a:t>，發現這時仰角變成</a:t>
            </a:r>
            <a:r>
              <a:rPr lang="en-US" altLang="zh-TW" dirty="0" smtClean="0"/>
              <a:t>60</a:t>
            </a:r>
            <a:r>
              <a:rPr lang="zh-TW" altLang="en-US" dirty="0" smtClean="0"/>
              <a:t>度，請問</a:t>
            </a:r>
            <a:r>
              <a:rPr lang="en-US" altLang="zh-TW" dirty="0" smtClean="0"/>
              <a:t>101</a:t>
            </a:r>
            <a:r>
              <a:rPr lang="zh-TW" altLang="en-US" dirty="0" smtClean="0"/>
              <a:t>到底有多高</a:t>
            </a:r>
            <a:r>
              <a:rPr lang="en-US" altLang="zh-TW" dirty="0" smtClean="0"/>
              <a:t>?</a:t>
            </a:r>
          </a:p>
          <a:p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33056"/>
            <a:ext cx="4191259" cy="198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04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回憶國中</a:t>
            </a:r>
            <a:r>
              <a:rPr lang="en-US" altLang="zh-TW" b="1" dirty="0" smtClean="0"/>
              <a:t>…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TW" altLang="en-US" dirty="0" smtClean="0"/>
                  <a:t>已知條件填上，我們可以假設</a:t>
                </a:r>
                <a:r>
                  <a:rPr lang="zh-TW" altLang="en-US" dirty="0"/>
                  <a:t>小明後來</a:t>
                </a:r>
                <a:r>
                  <a:rPr lang="zh-TW" altLang="en-US" dirty="0" smtClean="0"/>
                  <a:t>距離</a:t>
                </a:r>
                <a:r>
                  <a:rPr lang="en-US" altLang="zh-TW" dirty="0" smtClean="0"/>
                  <a:t>101</a:t>
                </a:r>
                <a:r>
                  <a:rPr lang="zh-TW" altLang="en-US" dirty="0" smtClean="0"/>
                  <a:t>為</a:t>
                </a:r>
                <a:r>
                  <a:rPr lang="en-US" altLang="zh-TW" dirty="0" smtClean="0"/>
                  <a:t>x</a:t>
                </a:r>
                <a:r>
                  <a:rPr lang="zh-TW" altLang="en-US" dirty="0" smtClean="0"/>
                  <a:t>公尺，再利用</a:t>
                </a:r>
                <a:r>
                  <a:rPr lang="en-US" altLang="zh-TW" dirty="0" smtClean="0"/>
                  <a:t>30-60-90</a:t>
                </a:r>
                <a:r>
                  <a:rPr lang="zh-TW" altLang="en-US" dirty="0" smtClean="0"/>
                  <a:t>度的直角三角形的比例線段</a:t>
                </a:r>
                <a:r>
                  <a:rPr lang="en-US" altLang="zh-TW" dirty="0" smtClean="0"/>
                  <a:t>1: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  <a:ea typeface="Cambria Math"/>
                      </a:rPr>
                      <m:t>√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r>
                  <a:rPr lang="en-US" altLang="zh-TW" dirty="0" smtClean="0"/>
                  <a:t>:2</a:t>
                </a:r>
                <a:r>
                  <a:rPr lang="zh-TW" altLang="en-US" dirty="0" smtClean="0"/>
                  <a:t>，可以假設</a:t>
                </a:r>
                <a:r>
                  <a:rPr lang="en-US" altLang="zh-TW" dirty="0" smtClean="0"/>
                  <a:t>101</a:t>
                </a:r>
                <a:r>
                  <a:rPr lang="zh-TW" altLang="en-US" dirty="0" smtClean="0"/>
                  <a:t>的高度為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√3</m:t>
                    </m:r>
                  </m:oMath>
                </a14:m>
                <a:r>
                  <a:rPr lang="en-US" altLang="zh-TW" dirty="0" smtClean="0"/>
                  <a:t>x</a:t>
                </a:r>
                <a:r>
                  <a:rPr lang="zh-TW" altLang="en-US" dirty="0" smtClean="0"/>
                  <a:t>公尺，再利用此比例線段可以列出比例</a:t>
                </a:r>
                <a:r>
                  <a:rPr lang="en-US" altLang="zh-TW" dirty="0" smtClean="0"/>
                  <a:t>:</a:t>
                </a:r>
                <a:r>
                  <a:rPr lang="zh-TW" altLang="en-US" dirty="0" smtClean="0"/>
                  <a:t>   </a:t>
                </a:r>
                <a:r>
                  <a:rPr lang="en-US" altLang="zh-TW" dirty="0" smtClean="0"/>
                  <a:t>1: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√3</m:t>
                    </m:r>
                  </m:oMath>
                </a14:m>
                <a:r>
                  <a:rPr lang="en-US" altLang="zh-TW" dirty="0" smtClean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3</m:t>
                        </m:r>
                      </m:e>
                    </m:rad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  <a:ea typeface="Cambria Math"/>
                      </a:rPr>
                      <m:t>x</m:t>
                    </m:r>
                    <m:r>
                      <a:rPr lang="en-US" altLang="zh-TW" b="0" i="0" smtClean="0">
                        <a:latin typeface="Cambria Math"/>
                        <a:ea typeface="Cambria Math"/>
                      </a:rPr>
                      <m:t> :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(1000+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altLang="zh-TW" dirty="0" smtClean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r>
                  <a:rPr lang="zh-TW" altLang="en-US" dirty="0">
                    <a:ea typeface="Cambria Math"/>
                  </a:rPr>
                  <a:t> </a:t>
                </a:r>
                <a:r>
                  <a:rPr lang="zh-TW" altLang="en-US" dirty="0" smtClean="0">
                    <a:ea typeface="Cambria Math"/>
                  </a:rPr>
                  <a:t>   最後可以解出</a:t>
                </a:r>
                <a:r>
                  <a:rPr lang="en-US" altLang="zh-TW" dirty="0" smtClean="0">
                    <a:ea typeface="Cambria Math"/>
                  </a:rPr>
                  <a:t>x=500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ea typeface="Cambria Math"/>
                  </a:rPr>
                  <a:t> </a:t>
                </a:r>
                <a:r>
                  <a:rPr lang="en-US" altLang="zh-TW" dirty="0" smtClean="0">
                    <a:ea typeface="Cambria Math"/>
                  </a:rPr>
                  <a:t>   </a:t>
                </a:r>
                <a:r>
                  <a:rPr lang="zh-TW" altLang="en-US" dirty="0" smtClean="0">
                    <a:ea typeface="Cambria Math"/>
                  </a:rPr>
                  <a:t>所以</a:t>
                </a:r>
                <a:r>
                  <a:rPr lang="en-US" altLang="zh-TW" dirty="0" smtClean="0">
                    <a:ea typeface="Cambria Math"/>
                  </a:rPr>
                  <a:t>101</a:t>
                </a:r>
                <a:r>
                  <a:rPr lang="zh-TW" altLang="en-US" dirty="0" smtClean="0">
                    <a:ea typeface="Cambria Math"/>
                  </a:rPr>
                  <a:t>的高度為</a:t>
                </a:r>
                <a:r>
                  <a:rPr lang="en-US" altLang="zh-TW" dirty="0" smtClean="0">
                    <a:ea typeface="Cambria Math"/>
                  </a:rPr>
                  <a:t>500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√3</m:t>
                    </m:r>
                  </m:oMath>
                </a14:m>
                <a:r>
                  <a:rPr lang="en-US" altLang="zh-TW" dirty="0" smtClean="0">
                    <a:ea typeface="Cambria Math"/>
                  </a:rPr>
                  <a:t>m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5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49080"/>
            <a:ext cx="3995936" cy="224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813" y="5743474"/>
            <a:ext cx="643756" cy="73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17481"/>
            <a:ext cx="4608512" cy="278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22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直角三角形的性質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72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銳角、直角、鈍角</a:t>
            </a:r>
            <a:endParaRPr lang="zh-TW" altLang="en-US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2160240" cy="243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368" y="1531081"/>
            <a:ext cx="1800200" cy="262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754" y="2010014"/>
            <a:ext cx="3172497" cy="1926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403648" y="422274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銳角三角形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696848" y="424240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直角三角形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6156176" y="427098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鈍</a:t>
            </a:r>
            <a:r>
              <a:rPr lang="zh-TW" altLang="en-US" dirty="0" smtClean="0"/>
              <a:t>角三角形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602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直角三角形的特性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TW" altLang="en-US" dirty="0" smtClean="0"/>
                  <a:t>畢氏定理</a:t>
                </a:r>
                <a:endParaRPr lang="en-US" altLang="zh-TW" dirty="0" smtClean="0"/>
              </a:p>
              <a:p>
                <a:pPr marL="0" indent="0">
                  <a:buNone/>
                </a:pPr>
                <a:r>
                  <a:rPr lang="zh-TW" altLang="en-US" dirty="0"/>
                  <a:t> </a:t>
                </a:r>
                <a:r>
                  <a:rPr lang="zh-TW" altLang="en-US" dirty="0" smtClean="0"/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dirty="0" smtClean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1" dirty="0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altLang="zh-TW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1" dirty="0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altLang="zh-TW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dirty="0" smtClean="0"/>
                  <a:t>(</a:t>
                </a:r>
                <a:r>
                  <a:rPr lang="zh-TW" altLang="en-US" dirty="0" smtClean="0"/>
                  <a:t>兩股平方和</a:t>
                </a:r>
                <a:r>
                  <a:rPr lang="en-US" altLang="zh-TW" dirty="0" smtClean="0"/>
                  <a:t>=</a:t>
                </a:r>
                <a:r>
                  <a:rPr lang="zh-TW" altLang="en-US" dirty="0" smtClean="0"/>
                  <a:t>斜邊的平方</a:t>
                </a:r>
                <a:r>
                  <a:rPr lang="en-US" altLang="zh-TW" dirty="0" smtClean="0"/>
                  <a:t>)</a:t>
                </a:r>
              </a:p>
              <a:p>
                <a:r>
                  <a:rPr lang="zh-TW" altLang="en-US" dirty="0" smtClean="0"/>
                  <a:t>餘角關係</a:t>
                </a:r>
                <a:endParaRPr lang="en-US" altLang="zh-TW" dirty="0" smtClean="0"/>
              </a:p>
              <a:p>
                <a:pPr marL="0" indent="0">
                  <a:buNone/>
                </a:pPr>
                <a:r>
                  <a:rPr lang="zh-TW" altLang="en-US" dirty="0"/>
                  <a:t>      </a:t>
                </a:r>
                <a:r>
                  <a:rPr lang="zh-TW" altLang="en-US" dirty="0" smtClean="0"/>
                  <a:t>若∠</a:t>
                </a:r>
                <a:r>
                  <a:rPr lang="en-US" altLang="zh-TW" dirty="0"/>
                  <a:t>B=90</a:t>
                </a:r>
                <a:r>
                  <a:rPr lang="en-US" altLang="zh-TW" dirty="0" smtClean="0"/>
                  <a:t>° </a:t>
                </a:r>
                <a:r>
                  <a:rPr lang="zh-TW" altLang="en-US" dirty="0" smtClean="0"/>
                  <a:t>則∠</a:t>
                </a:r>
                <a:r>
                  <a:rPr lang="en-US" altLang="zh-TW" dirty="0" smtClean="0"/>
                  <a:t>A+</a:t>
                </a:r>
                <a:r>
                  <a:rPr lang="zh-TW" altLang="en-US" dirty="0" smtClean="0"/>
                  <a:t>∠</a:t>
                </a:r>
                <a:r>
                  <a:rPr lang="en-US" altLang="zh-TW" dirty="0" smtClean="0"/>
                  <a:t>C=90°</a:t>
                </a:r>
              </a:p>
              <a:p>
                <a:r>
                  <a:rPr lang="zh-TW" altLang="en-US" dirty="0"/>
                  <a:t>常見的</a:t>
                </a:r>
                <a:r>
                  <a:rPr lang="zh-TW" altLang="en-US" dirty="0" smtClean="0"/>
                  <a:t>直角三角形</a:t>
                </a:r>
                <a:endParaRPr lang="en-US" altLang="zh-TW" dirty="0" smtClean="0"/>
              </a:p>
              <a:p>
                <a:pPr marL="0" indent="0">
                  <a:buNone/>
                </a:pPr>
                <a:r>
                  <a:rPr lang="zh-TW" altLang="en-US" dirty="0"/>
                  <a:t> </a:t>
                </a:r>
                <a:r>
                  <a:rPr lang="zh-TW" altLang="en-US" dirty="0" smtClean="0"/>
                  <a:t>     </a:t>
                </a:r>
                <a:r>
                  <a:rPr lang="en-US" altLang="zh-TW" dirty="0" smtClean="0"/>
                  <a:t>(3,4,5) (5,12,13) (1,1,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  <a:ea typeface="Cambria Math"/>
                      </a:rPr>
                      <m:t>√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en-US" altLang="zh-TW" dirty="0" smtClean="0"/>
                  <a:t>) (1,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  <a:ea typeface="Cambria Math"/>
                      </a:rPr>
                      <m:t>√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r>
                  <a:rPr lang="en-US" altLang="zh-TW" dirty="0" smtClean="0"/>
                  <a:t>,2)…</a:t>
                </a:r>
              </a:p>
              <a:p>
                <a:r>
                  <a:rPr lang="zh-TW" altLang="en-US" dirty="0"/>
                  <a:t>解決剛才問題</a:t>
                </a:r>
                <a:endParaRPr lang="en-US" altLang="zh-TW" dirty="0" smtClean="0"/>
              </a:p>
              <a:p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02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44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旅程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368</TotalTime>
  <Words>1485</Words>
  <Application>Microsoft Office PowerPoint</Application>
  <PresentationFormat>如螢幕大小 (4:3)</PresentationFormat>
  <Paragraphs>132</Paragraphs>
  <Slides>34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2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34</vt:i4>
      </vt:variant>
    </vt:vector>
  </HeadingPairs>
  <TitlesOfParts>
    <vt:vector size="38" baseType="lpstr">
      <vt:lpstr>旅程</vt:lpstr>
      <vt:lpstr>自訂設計</vt:lpstr>
      <vt:lpstr>方程式</vt:lpstr>
      <vt:lpstr>Microsoft 方程式編輯器 3.0</vt:lpstr>
      <vt:lpstr>三角函數</vt:lpstr>
      <vt:lpstr>一.主題內容簡介</vt:lpstr>
      <vt:lpstr>二.課程流程</vt:lpstr>
      <vt:lpstr>在進入主題之前，先想想…</vt:lpstr>
      <vt:lpstr>Q1問題</vt:lpstr>
      <vt:lpstr>回憶國中…</vt:lpstr>
      <vt:lpstr>直角三角形的性質</vt:lpstr>
      <vt:lpstr>銳角、直角、鈍角</vt:lpstr>
      <vt:lpstr>直角三角形的特性</vt:lpstr>
      <vt:lpstr>若不是特殊角，你還會嗎?</vt:lpstr>
      <vt:lpstr>正餘弦與廣義角</vt:lpstr>
      <vt:lpstr>Sin、cos與tan函數</vt:lpstr>
      <vt:lpstr>播放動畫</vt:lpstr>
      <vt:lpstr>極座標的象限與象限角</vt:lpstr>
      <vt:lpstr>廣義三角函數</vt:lpstr>
      <vt:lpstr>三角函數之間的關係</vt:lpstr>
      <vt:lpstr>餘角關係</vt:lpstr>
      <vt:lpstr>正餘弦定理與三角形面積(補充)</vt:lpstr>
      <vt:lpstr>正弦定理</vt:lpstr>
      <vt:lpstr>餘弦定理</vt:lpstr>
      <vt:lpstr>餘弦定理也可以寫成:</vt:lpstr>
      <vt:lpstr>三角形面積計算(補充)</vt:lpstr>
      <vt:lpstr>和角、差角、倍角與半角公式</vt:lpstr>
      <vt:lpstr>和角與差角公式</vt:lpstr>
      <vt:lpstr>倍角公式</vt:lpstr>
      <vt:lpstr>半角公式</vt:lpstr>
      <vt:lpstr>其他公式補充</vt:lpstr>
      <vt:lpstr>三角測量與其他問題</vt:lpstr>
      <vt:lpstr>三角測量</vt:lpstr>
      <vt:lpstr>設計理念</vt:lpstr>
      <vt:lpstr>教學目標</vt:lpstr>
      <vt:lpstr>規劃流程</vt:lpstr>
      <vt:lpstr>參考資料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三角函數</dc:title>
  <dc:creator>circle</dc:creator>
  <cp:lastModifiedBy>circle</cp:lastModifiedBy>
  <cp:revision>36</cp:revision>
  <dcterms:created xsi:type="dcterms:W3CDTF">2012-04-24T00:37:26Z</dcterms:created>
  <dcterms:modified xsi:type="dcterms:W3CDTF">2012-04-28T13:13:35Z</dcterms:modified>
</cp:coreProperties>
</file>