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7241B7-3E94-4C17-A02A-95D50669D7E9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90E9CB-AEFC-4C7F-B632-FBD5F77974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林品良、賴建興、藍天予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數學單元</a:t>
            </a:r>
            <a:r>
              <a:rPr lang="zh-TW" altLang="en-US" dirty="0" smtClean="0"/>
              <a:t>主題</a:t>
            </a:r>
            <a:r>
              <a:rPr lang="en-US" altLang="zh-TW" dirty="0" smtClean="0"/>
              <a:t>-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7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肆</a:t>
            </a:r>
            <a:r>
              <a:rPr lang="en-US" altLang="zh-TW" dirty="0" smtClean="0"/>
              <a:t>.</a:t>
            </a:r>
            <a:r>
              <a:rPr lang="zh-TW" altLang="en-US" dirty="0"/>
              <a:t>網頁設計規劃流程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首頁（簡單引言）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r>
              <a:rPr lang="zh-TW" altLang="en-US" dirty="0" smtClean="0"/>
              <a:t>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├教學演示（概念的展示</a:t>
            </a:r>
            <a:r>
              <a:rPr lang="en-US" altLang="zh-TW" dirty="0" smtClean="0"/>
              <a:t>,</a:t>
            </a:r>
            <a:r>
              <a:rPr lang="zh-TW" altLang="en-US" dirty="0" smtClean="0"/>
              <a:t>簡單的形成性評量）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├課外補充（歷史與機率）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├生活實例（用生活中的新聞或時事作為媒介）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　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　└線上評量（學習成果測驗</a:t>
            </a:r>
            <a:r>
              <a:rPr lang="en-US" altLang="zh-TW" dirty="0" smtClean="0"/>
              <a:t>,</a:t>
            </a:r>
            <a:r>
              <a:rPr lang="zh-TW" altLang="en-US" dirty="0" smtClean="0"/>
              <a:t>總結性評量）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074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壹、數學單元主題內容簡介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樣本空間與事件（古典機率）</a:t>
            </a:r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a</a:t>
            </a:r>
            <a:r>
              <a:rPr lang="zh-TW" altLang="en-US" dirty="0" smtClean="0"/>
              <a:t>樣本空間</a:t>
            </a:r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b</a:t>
            </a:r>
            <a:r>
              <a:rPr lang="zh-TW" altLang="en-US" dirty="0" smtClean="0"/>
              <a:t>事件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機率的定義與性質</a:t>
            </a:r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a</a:t>
            </a:r>
            <a:r>
              <a:rPr lang="zh-TW" altLang="en-US" dirty="0" smtClean="0"/>
              <a:t>機率的定義</a:t>
            </a:r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b</a:t>
            </a:r>
            <a:r>
              <a:rPr lang="zh-TW" altLang="en-US" dirty="0" smtClean="0"/>
              <a:t>機率的性質</a:t>
            </a:r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期望值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1.</a:t>
            </a:r>
            <a:r>
              <a:rPr lang="zh-TW" altLang="en-US" dirty="0" smtClean="0"/>
              <a:t>樣本空間與事件（古典機率）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</a:t>
            </a:r>
            <a:r>
              <a:rPr lang="zh-TW" altLang="en-US" dirty="0" smtClean="0"/>
              <a:t>樣本空間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事件所有會發生的可能性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舉例來</a:t>
            </a:r>
            <a:r>
              <a:rPr lang="zh-TW" altLang="en-US" dirty="0" smtClean="0"/>
              <a:t>說，丟硬幣則有｛正面，反面｝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丟</a:t>
            </a:r>
            <a:r>
              <a:rPr lang="zh-TW" altLang="en-US" dirty="0" smtClean="0"/>
              <a:t>骰子則有｛</a:t>
            </a:r>
            <a:r>
              <a:rPr lang="en-US" altLang="zh-TW" dirty="0" smtClean="0"/>
              <a:t>1,2,3,4,5,6</a:t>
            </a:r>
            <a:r>
              <a:rPr lang="zh-TW" altLang="en-US" dirty="0" smtClean="0"/>
              <a:t>｝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b</a:t>
            </a:r>
            <a:r>
              <a:rPr lang="zh-TW" altLang="en-US" dirty="0" smtClean="0"/>
              <a:t>事件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我們想得知的事件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舉例來</a:t>
            </a:r>
            <a:r>
              <a:rPr lang="zh-TW" altLang="en-US" dirty="0" smtClean="0"/>
              <a:t>說，丟骰子出現正面的機率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96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/>
              <a:t>2.</a:t>
            </a:r>
            <a:r>
              <a:rPr lang="zh-TW" altLang="en-US" dirty="0" smtClean="0"/>
              <a:t>機率的定義與性質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a</a:t>
                </a:r>
                <a:r>
                  <a:rPr lang="zh-TW" altLang="en-US" dirty="0" smtClean="0"/>
                  <a:t>機率的定義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　我們將</a:t>
                </a:r>
                <a:r>
                  <a:rPr lang="en-US" altLang="zh-TW" dirty="0" smtClean="0"/>
                  <a:t>”A</a:t>
                </a:r>
                <a:r>
                  <a:rPr lang="zh-TW" altLang="en-US" dirty="0" smtClean="0"/>
                  <a:t>事件發生的機率</a:t>
                </a:r>
                <a:r>
                  <a:rPr lang="en-US" altLang="zh-TW" dirty="0" smtClean="0"/>
                  <a:t>”</a:t>
                </a:r>
              </a:p>
              <a:p>
                <a:pPr marL="0" indent="0">
                  <a:buNone/>
                </a:pPr>
                <a:r>
                  <a:rPr lang="zh-TW" altLang="en-US" dirty="0" smtClean="0"/>
                  <a:t>　定義為</a:t>
                </a:r>
                <a:r>
                  <a:rPr lang="en-US" altLang="zh-TW" dirty="0" smtClean="0"/>
                  <a:t>P(A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𝐴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𝑆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　</a:t>
                </a:r>
                <a:r>
                  <a:rPr lang="en-US" altLang="zh-TW" dirty="0" smtClean="0"/>
                  <a:t>A</a:t>
                </a:r>
                <a:r>
                  <a:rPr lang="zh-TW" altLang="en-US" dirty="0" smtClean="0"/>
                  <a:t>代表事件</a:t>
                </a:r>
                <a:r>
                  <a:rPr lang="en-US" altLang="zh-TW" dirty="0" smtClean="0"/>
                  <a:t>,S</a:t>
                </a:r>
                <a:r>
                  <a:rPr lang="zh-TW" altLang="en-US" dirty="0" smtClean="0"/>
                  <a:t>則代表事件的樣本空間</a:t>
                </a:r>
              </a:p>
              <a:p>
                <a:pPr marL="0" indent="0">
                  <a:buNone/>
                </a:pPr>
                <a:r>
                  <a:rPr lang="zh-TW" altLang="en-US" dirty="0"/>
                  <a:t>　</a:t>
                </a:r>
                <a:endParaRPr lang="zh-TW" altLang="en-US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 t="-12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55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2.</a:t>
            </a:r>
            <a:r>
              <a:rPr lang="zh-TW" altLang="en-US" dirty="0" smtClean="0"/>
              <a:t>機率的定義與性質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b</a:t>
            </a:r>
            <a:r>
              <a:rPr lang="zh-TW" altLang="en-US" dirty="0" smtClean="0"/>
              <a:t>機率的性質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(a)</a:t>
            </a:r>
            <a:r>
              <a:rPr lang="zh-TW" altLang="en-US" dirty="0" smtClean="0"/>
              <a:t>機率的範圍</a:t>
            </a:r>
            <a:r>
              <a:rPr lang="en-US" altLang="zh-TW" dirty="0" smtClean="0"/>
              <a:t>:</a:t>
            </a:r>
            <a:r>
              <a:rPr lang="zh-TW" altLang="en-US" dirty="0" smtClean="0"/>
              <a:t>每一個事件發生的機率必在</a:t>
            </a:r>
            <a:r>
              <a:rPr lang="en-US" altLang="zh-TW" dirty="0" smtClean="0"/>
              <a:t>0</a:t>
            </a:r>
            <a:r>
              <a:rPr lang="zh-TW" altLang="en-US" dirty="0" smtClean="0"/>
              <a:t>與</a:t>
            </a:r>
            <a:r>
              <a:rPr lang="en-US" altLang="zh-TW" dirty="0" smtClean="0"/>
              <a:t>1</a:t>
            </a:r>
            <a:r>
              <a:rPr lang="zh-TW" altLang="en-US" dirty="0" smtClean="0"/>
              <a:t>之間，即</a:t>
            </a:r>
            <a:r>
              <a:rPr lang="en-US" altLang="zh-TW" dirty="0" smtClean="0"/>
              <a:t>A</a:t>
            </a:r>
            <a:r>
              <a:rPr lang="zh-TW" altLang="en-US" dirty="0" smtClean="0"/>
              <a:t>為任一事件，則</a:t>
            </a:r>
            <a:r>
              <a:rPr lang="en-US" altLang="zh-TW" dirty="0" smtClean="0"/>
              <a:t>0 ≤P(A) ≤ 1 .</a:t>
            </a:r>
          </a:p>
          <a:p>
            <a:pPr marL="0" indent="0">
              <a:buNone/>
            </a:pPr>
            <a:r>
              <a:rPr lang="en-US" altLang="zh-TW" dirty="0" smtClean="0"/>
              <a:t>(b)</a:t>
            </a:r>
            <a:r>
              <a:rPr lang="zh-TW" altLang="en-US" dirty="0" smtClean="0"/>
              <a:t>加法性</a:t>
            </a:r>
            <a:r>
              <a:rPr lang="en-US" altLang="zh-TW" dirty="0" smtClean="0"/>
              <a:t>:</a:t>
            </a:r>
            <a:r>
              <a:rPr lang="zh-TW" altLang="en-US" dirty="0" smtClean="0"/>
              <a:t>若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</a:t>
            </a:r>
            <a:r>
              <a:rPr lang="en-US" altLang="zh-TW" dirty="0" smtClean="0"/>
              <a:t>B</a:t>
            </a:r>
            <a:r>
              <a:rPr lang="zh-TW" altLang="en-US" dirty="0" smtClean="0"/>
              <a:t>為互斥事件，則事件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</a:t>
            </a:r>
            <a:r>
              <a:rPr lang="en-US" altLang="zh-TW" dirty="0" smtClean="0"/>
              <a:t>B</a:t>
            </a:r>
            <a:r>
              <a:rPr lang="zh-TW" altLang="en-US" dirty="0" smtClean="0"/>
              <a:t>至少有一件發生的機率，等於各個事件發生的機率和，即 </a:t>
            </a:r>
          </a:p>
          <a:p>
            <a:pPr marL="0" indent="0">
              <a:buNone/>
            </a:pPr>
            <a:r>
              <a:rPr lang="zh-TW" altLang="en-US" dirty="0" smtClean="0"/>
              <a:t>                            </a:t>
            </a:r>
            <a:r>
              <a:rPr lang="en-US" altLang="zh-TW" dirty="0" smtClean="0"/>
              <a:t>P(AUB) = P(A) + P(B) .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59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2.</a:t>
            </a:r>
            <a:r>
              <a:rPr lang="zh-TW" altLang="en-US" dirty="0" smtClean="0"/>
              <a:t>機率的定義與性質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b</a:t>
            </a:r>
            <a:r>
              <a:rPr lang="zh-TW" altLang="en-US" dirty="0" smtClean="0"/>
              <a:t>機率的性質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若各事件發生的機率接互相獨立</a:t>
            </a:r>
            <a:r>
              <a:rPr lang="en-US" altLang="zh-TW" dirty="0" smtClean="0"/>
              <a:t>,</a:t>
            </a:r>
            <a:r>
              <a:rPr lang="zh-TW" altLang="en-US" dirty="0" smtClean="0"/>
              <a:t>則有下圖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979712" y="4581128"/>
            <a:ext cx="1944216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627784" y="3609020"/>
            <a:ext cx="1944216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275856" y="4556044"/>
            <a:ext cx="1944216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269792" y="363573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P(A)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29424" y="58608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P(B)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160919" y="587102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P(C)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3869179" y="4581128"/>
                <a:ext cx="1229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P(A)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m:rPr>
                        <m:nor/>
                      </m:rPr>
                      <a:rPr lang="en-US" altLang="zh-TW" dirty="0" smtClean="0"/>
                      <m:t>P</m:t>
                    </m:r>
                    <m:r>
                      <m:rPr>
                        <m:nor/>
                      </m:rPr>
                      <a:rPr lang="en-US" altLang="zh-TW" dirty="0" smtClean="0"/>
                      <m:t>(</m:t>
                    </m:r>
                    <m:r>
                      <a:rPr lang="en-US" altLang="zh-TW" b="0" i="1" dirty="0" smtClean="0">
                        <a:latin typeface="Cambria Math"/>
                      </a:rPr>
                      <m:t>𝐵</m:t>
                    </m:r>
                    <m:r>
                      <a:rPr lang="en-US" altLang="zh-TW" b="0" i="1" dirty="0" smtClean="0"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179" y="4581128"/>
                <a:ext cx="1229632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4478" t="-8197" r="-10945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2119145" y="4733528"/>
                <a:ext cx="1219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P(A)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m:rPr>
                        <m:nor/>
                      </m:rPr>
                      <a:rPr lang="en-US" altLang="zh-TW" dirty="0" smtClean="0"/>
                      <m:t>P</m:t>
                    </m:r>
                    <m:r>
                      <m:rPr>
                        <m:nor/>
                      </m:rPr>
                      <a:rPr lang="en-US" altLang="zh-TW" dirty="0" smtClean="0"/>
                      <m:t>(</m:t>
                    </m:r>
                    <m:r>
                      <a:rPr lang="en-US" altLang="zh-TW" b="0" i="1" dirty="0" smtClean="0">
                        <a:latin typeface="Cambria Math"/>
                      </a:rPr>
                      <m:t>𝐶</m:t>
                    </m:r>
                    <m:r>
                      <a:rPr lang="en-US" altLang="zh-TW" b="0" i="1" dirty="0" smtClean="0"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145" y="4733528"/>
                <a:ext cx="1219116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4500" t="-8197" r="-10500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948486" y="5834120"/>
                <a:ext cx="12200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P(C)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m:rPr>
                        <m:nor/>
                      </m:rPr>
                      <a:rPr lang="en-US" altLang="zh-TW" dirty="0" smtClean="0"/>
                      <m:t>P</m:t>
                    </m:r>
                    <m:r>
                      <m:rPr>
                        <m:nor/>
                      </m:rPr>
                      <a:rPr lang="en-US" altLang="zh-TW" dirty="0" smtClean="0"/>
                      <m:t>(</m:t>
                    </m:r>
                    <m:r>
                      <a:rPr lang="en-US" altLang="zh-TW" b="0" i="1" dirty="0" smtClean="0">
                        <a:latin typeface="Cambria Math"/>
                      </a:rPr>
                      <m:t>𝐵</m:t>
                    </m:r>
                    <m:r>
                      <a:rPr lang="en-US" altLang="zh-TW" b="0" i="1" dirty="0" smtClean="0"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486" y="5834120"/>
                <a:ext cx="122001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500" t="-8197" r="-10500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466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/>
              <a:t>3.</a:t>
            </a:r>
            <a:r>
              <a:rPr lang="zh-TW" altLang="en-US" dirty="0" smtClean="0"/>
              <a:t>期望值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如果做一實驗有</a:t>
            </a:r>
            <a:r>
              <a:rPr lang="en-US" altLang="zh-TW" dirty="0" smtClean="0"/>
              <a:t>K</a:t>
            </a:r>
            <a:r>
              <a:rPr lang="zh-TW" altLang="en-US" dirty="0" smtClean="0"/>
              <a:t>種可能結果，各種結果的報酬分別為</a:t>
            </a:r>
            <a:r>
              <a:rPr lang="en-US" altLang="zh-TW" dirty="0" smtClean="0"/>
              <a:t>m1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m2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mk</a:t>
            </a:r>
            <a:r>
              <a:rPr lang="zh-TW" altLang="en-US" dirty="0" smtClean="0"/>
              <a:t>，而得到這些報酬的機率分別為</a:t>
            </a:r>
            <a:r>
              <a:rPr lang="en-US" altLang="zh-TW" dirty="0" smtClean="0"/>
              <a:t>P1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P2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Pk</a:t>
            </a:r>
            <a:r>
              <a:rPr lang="en-US" altLang="zh-TW" dirty="0" smtClean="0"/>
              <a:t>(</a:t>
            </a:r>
            <a:r>
              <a:rPr lang="zh-TW" altLang="en-US" dirty="0" smtClean="0"/>
              <a:t>其中</a:t>
            </a:r>
            <a:r>
              <a:rPr lang="en-US" altLang="zh-TW" dirty="0" smtClean="0"/>
              <a:t>P1+P2+…+</a:t>
            </a:r>
            <a:r>
              <a:rPr lang="en-US" altLang="zh-TW" dirty="0" err="1" smtClean="0"/>
              <a:t>Pk</a:t>
            </a:r>
            <a:r>
              <a:rPr lang="en-US" altLang="zh-TW" dirty="0" smtClean="0"/>
              <a:t>=1)</a:t>
            </a:r>
            <a:r>
              <a:rPr lang="zh-TW" altLang="en-US" dirty="0" smtClean="0"/>
              <a:t>，則此實驗的數學期望值為</a:t>
            </a:r>
            <a:r>
              <a:rPr lang="en-US" altLang="zh-TW" dirty="0" smtClean="0"/>
              <a:t>m= m1 P1+ m2 P2+…+ </a:t>
            </a:r>
            <a:r>
              <a:rPr lang="en-US" altLang="zh-TW" dirty="0" err="1" smtClean="0"/>
              <a:t>mk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Pk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45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貳</a:t>
            </a:r>
            <a:r>
              <a:rPr lang="en-US" altLang="zh-TW" dirty="0" smtClean="0"/>
              <a:t>.</a:t>
            </a:r>
            <a:r>
              <a:rPr lang="zh-TW" altLang="en-US" dirty="0"/>
              <a:t>教學網頁設計理念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期盼按部就班幫助學生理解機率的數學概念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能成為學生將機率知識與生活連結的幫助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希望</a:t>
            </a:r>
            <a:r>
              <a:rPr lang="zh-TW" altLang="en-US" dirty="0"/>
              <a:t>藉</a:t>
            </a:r>
            <a:r>
              <a:rPr lang="zh-TW" altLang="en-US" dirty="0" smtClean="0"/>
              <a:t>由測驗卷作為形成性評量、總結性評量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78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參</a:t>
            </a:r>
            <a:r>
              <a:rPr lang="en-US" altLang="zh-TW" dirty="0"/>
              <a:t>.</a:t>
            </a:r>
            <a:r>
              <a:rPr lang="zh-TW" altLang="en-US" dirty="0"/>
              <a:t>教學網頁教學目標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讓學生了解機率在生活中的應用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用電腦做為媒體教學，讓學生減少對機率之恐懼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加強對於機率之基礎概念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能將機率運用在生活之中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863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407</Words>
  <Application>Microsoft Office PowerPoint</Application>
  <PresentationFormat>如螢幕大小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市鎮</vt:lpstr>
      <vt:lpstr>數學單元主題-機率</vt:lpstr>
      <vt:lpstr>壹、數學單元主題內容簡介</vt:lpstr>
      <vt:lpstr>1.樣本空間與事件（古典機率）</vt:lpstr>
      <vt:lpstr>2.機率的定義與性質</vt:lpstr>
      <vt:lpstr>2.機率的定義與性質</vt:lpstr>
      <vt:lpstr>2.機率的定義與性質</vt:lpstr>
      <vt:lpstr>3.期望值</vt:lpstr>
      <vt:lpstr>貳.教學網頁設計理念</vt:lpstr>
      <vt:lpstr>參.教學網頁教學目標</vt:lpstr>
      <vt:lpstr>肆.網頁設計規劃流程</vt:lpstr>
    </vt:vector>
  </TitlesOfParts>
  <Company>NTNUCC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數學單元主題-機率</dc:title>
  <dc:creator>USER</dc:creator>
  <cp:lastModifiedBy>USER</cp:lastModifiedBy>
  <cp:revision>13</cp:revision>
  <dcterms:created xsi:type="dcterms:W3CDTF">2013-11-11T01:57:54Z</dcterms:created>
  <dcterms:modified xsi:type="dcterms:W3CDTF">2013-11-11T03:14:05Z</dcterms:modified>
</cp:coreProperties>
</file>