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3"/>
  </p:notesMasterIdLst>
  <p:sldIdLst>
    <p:sldId id="256" r:id="rId2"/>
    <p:sldId id="258" r:id="rId3"/>
    <p:sldId id="327" r:id="rId4"/>
    <p:sldId id="328" r:id="rId5"/>
    <p:sldId id="329" r:id="rId6"/>
    <p:sldId id="330" r:id="rId7"/>
    <p:sldId id="356" r:id="rId8"/>
    <p:sldId id="274" r:id="rId9"/>
    <p:sldId id="338" r:id="rId10"/>
    <p:sldId id="280" r:id="rId11"/>
    <p:sldId id="357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58" r:id="rId20"/>
    <p:sldId id="303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59" r:id="rId29"/>
    <p:sldId id="285" r:id="rId30"/>
    <p:sldId id="321" r:id="rId31"/>
    <p:sldId id="322" r:id="rId32"/>
    <p:sldId id="323" r:id="rId33"/>
    <p:sldId id="324" r:id="rId34"/>
    <p:sldId id="325" r:id="rId35"/>
    <p:sldId id="360" r:id="rId36"/>
    <p:sldId id="296" r:id="rId37"/>
    <p:sldId id="354" r:id="rId38"/>
    <p:sldId id="355" r:id="rId39"/>
    <p:sldId id="361" r:id="rId40"/>
    <p:sldId id="348" r:id="rId41"/>
    <p:sldId id="349" r:id="rId42"/>
    <p:sldId id="350" r:id="rId43"/>
    <p:sldId id="351" r:id="rId44"/>
    <p:sldId id="353" r:id="rId45"/>
    <p:sldId id="288" r:id="rId46"/>
    <p:sldId id="311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62" r:id="rId56"/>
    <p:sldId id="363" r:id="rId57"/>
    <p:sldId id="364" r:id="rId58"/>
    <p:sldId id="365" r:id="rId59"/>
    <p:sldId id="366" r:id="rId60"/>
    <p:sldId id="259" r:id="rId61"/>
    <p:sldId id="257" r:id="rId6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99973-3D41-471B-8F5B-B03736505B8C}" type="doc">
      <dgm:prSet loTypeId="urn:microsoft.com/office/officeart/2005/8/layout/venn3" loCatId="relationship" qsTypeId="urn:microsoft.com/office/officeart/2005/8/quickstyle/3d3" qsCatId="3D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21F52712-CCE6-426D-94F5-5C558B3B2143}">
      <dgm:prSet custT="1"/>
      <dgm:spPr/>
      <dgm:t>
        <a:bodyPr/>
        <a:lstStyle/>
        <a:p>
          <a:pPr rtl="0"/>
          <a:r>
            <a:rPr lang="zh-TW" sz="4000" dirty="0" smtClean="0">
              <a:latin typeface="標楷體" pitchFamily="65" charset="-120"/>
              <a:ea typeface="超研澤中圓" pitchFamily="49" charset="-120"/>
            </a:rPr>
            <a:t>導盲犬訓練師</a:t>
          </a:r>
          <a:endParaRPr lang="en-US" sz="4000" dirty="0">
            <a:latin typeface="標楷體" pitchFamily="65" charset="-120"/>
            <a:ea typeface="超研澤中圓" pitchFamily="49" charset="-120"/>
          </a:endParaRPr>
        </a:p>
      </dgm:t>
    </dgm:pt>
    <dgm:pt modelId="{16BD5B6A-12CF-4702-8AA6-B5AF9FB3223D}" type="parTrans" cxnId="{D9A32646-B7B7-4BE0-BF5F-DE1986073BF5}">
      <dgm:prSet/>
      <dgm:spPr/>
      <dgm:t>
        <a:bodyPr/>
        <a:lstStyle/>
        <a:p>
          <a:endParaRPr lang="zh-TW" altLang="en-US"/>
        </a:p>
      </dgm:t>
    </dgm:pt>
    <dgm:pt modelId="{EC43E69B-3D26-4180-9476-B8D1906B18EA}" type="sibTrans" cxnId="{D9A32646-B7B7-4BE0-BF5F-DE1986073BF5}">
      <dgm:prSet/>
      <dgm:spPr/>
      <dgm:t>
        <a:bodyPr/>
        <a:lstStyle/>
        <a:p>
          <a:endParaRPr lang="zh-TW" altLang="en-US"/>
        </a:p>
      </dgm:t>
    </dgm:pt>
    <dgm:pt modelId="{BE88BC3E-E7B1-40C0-951B-194E8B524C65}">
      <dgm:prSet custT="1"/>
      <dgm:spPr/>
      <dgm:t>
        <a:bodyPr/>
        <a:lstStyle/>
        <a:p>
          <a:pPr rtl="0"/>
          <a:r>
            <a:rPr lang="zh-TW" sz="4000" dirty="0" smtClean="0">
              <a:latin typeface="標楷體" pitchFamily="65" charset="-120"/>
              <a:ea typeface="超研澤中圓" pitchFamily="49" charset="-120"/>
            </a:rPr>
            <a:t>導盲犬指導員</a:t>
          </a:r>
          <a:endParaRPr lang="en-US" sz="4000" dirty="0">
            <a:latin typeface="標楷體" pitchFamily="65" charset="-120"/>
            <a:ea typeface="超研澤中圓" pitchFamily="49" charset="-120"/>
          </a:endParaRPr>
        </a:p>
      </dgm:t>
    </dgm:pt>
    <dgm:pt modelId="{F79BF8B4-63E5-41B4-AF6F-0EEE7659F525}" type="parTrans" cxnId="{FE9085D5-50CF-43A6-862A-2AFC160C7408}">
      <dgm:prSet/>
      <dgm:spPr/>
      <dgm:t>
        <a:bodyPr/>
        <a:lstStyle/>
        <a:p>
          <a:endParaRPr lang="zh-TW" altLang="en-US"/>
        </a:p>
      </dgm:t>
    </dgm:pt>
    <dgm:pt modelId="{568ED1F7-EA30-4A52-8EF7-41A58548274A}" type="sibTrans" cxnId="{FE9085D5-50CF-43A6-862A-2AFC160C7408}">
      <dgm:prSet/>
      <dgm:spPr/>
      <dgm:t>
        <a:bodyPr/>
        <a:lstStyle/>
        <a:p>
          <a:endParaRPr lang="zh-TW" altLang="en-US"/>
        </a:p>
      </dgm:t>
    </dgm:pt>
    <dgm:pt modelId="{79584F02-54F3-476D-9348-31AF60FA8957}" type="pres">
      <dgm:prSet presAssocID="{65799973-3D41-471B-8F5B-B03736505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B7FAA7-5387-4EF2-BF42-46BFE252D8D7}" type="pres">
      <dgm:prSet presAssocID="{21F52712-CCE6-426D-94F5-5C558B3B2143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DEEA4-5730-4A12-AE73-17FB94ECB012}" type="pres">
      <dgm:prSet presAssocID="{EC43E69B-3D26-4180-9476-B8D1906B18EA}" presName="space" presStyleCnt="0"/>
      <dgm:spPr/>
    </dgm:pt>
    <dgm:pt modelId="{1C54D4F6-95C0-496C-BE9F-6FD75ABA9842}" type="pres">
      <dgm:prSet presAssocID="{BE88BC3E-E7B1-40C0-951B-194E8B524C65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7BAF04-99EE-436F-8E69-ED43B2010334}" type="presOf" srcId="{21F52712-CCE6-426D-94F5-5C558B3B2143}" destId="{75B7FAA7-5387-4EF2-BF42-46BFE252D8D7}" srcOrd="0" destOrd="0" presId="urn:microsoft.com/office/officeart/2005/8/layout/venn3"/>
    <dgm:cxn modelId="{16A812BB-13A2-40BF-A3A0-90980AA18DD3}" type="presOf" srcId="{BE88BC3E-E7B1-40C0-951B-194E8B524C65}" destId="{1C54D4F6-95C0-496C-BE9F-6FD75ABA9842}" srcOrd="0" destOrd="0" presId="urn:microsoft.com/office/officeart/2005/8/layout/venn3"/>
    <dgm:cxn modelId="{D9A32646-B7B7-4BE0-BF5F-DE1986073BF5}" srcId="{65799973-3D41-471B-8F5B-B03736505B8C}" destId="{21F52712-CCE6-426D-94F5-5C558B3B2143}" srcOrd="0" destOrd="0" parTransId="{16BD5B6A-12CF-4702-8AA6-B5AF9FB3223D}" sibTransId="{EC43E69B-3D26-4180-9476-B8D1906B18EA}"/>
    <dgm:cxn modelId="{FE9085D5-50CF-43A6-862A-2AFC160C7408}" srcId="{65799973-3D41-471B-8F5B-B03736505B8C}" destId="{BE88BC3E-E7B1-40C0-951B-194E8B524C65}" srcOrd="1" destOrd="0" parTransId="{F79BF8B4-63E5-41B4-AF6F-0EEE7659F525}" sibTransId="{568ED1F7-EA30-4A52-8EF7-41A58548274A}"/>
    <dgm:cxn modelId="{24DA5F71-C535-40C5-8D57-AA4BB8A2FCCA}" type="presOf" srcId="{65799973-3D41-471B-8F5B-B03736505B8C}" destId="{79584F02-54F3-476D-9348-31AF60FA8957}" srcOrd="0" destOrd="0" presId="urn:microsoft.com/office/officeart/2005/8/layout/venn3"/>
    <dgm:cxn modelId="{456DB899-0E0B-4CD9-84C5-2DD5907A3D1C}" type="presParOf" srcId="{79584F02-54F3-476D-9348-31AF60FA8957}" destId="{75B7FAA7-5387-4EF2-BF42-46BFE252D8D7}" srcOrd="0" destOrd="0" presId="urn:microsoft.com/office/officeart/2005/8/layout/venn3"/>
    <dgm:cxn modelId="{D37C4590-FE49-4A53-91F0-04EE89BF892F}" type="presParOf" srcId="{79584F02-54F3-476D-9348-31AF60FA8957}" destId="{FEBDEEA4-5730-4A12-AE73-17FB94ECB012}" srcOrd="1" destOrd="0" presId="urn:microsoft.com/office/officeart/2005/8/layout/venn3"/>
    <dgm:cxn modelId="{6DC62EAD-D8B7-4AD3-BB1B-9963E9FB8394}" type="presParOf" srcId="{79584F02-54F3-476D-9348-31AF60FA8957}" destId="{1C54D4F6-95C0-496C-BE9F-6FD75ABA984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7EAA1-5AC6-43E2-B283-AE7D529BBCCD}" type="doc">
      <dgm:prSet loTypeId="urn:microsoft.com/office/officeart/2005/8/layout/lProcess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2EFEA18-B5FB-436F-BECA-90AEB1A0704C}">
      <dgm:prSet custT="1"/>
      <dgm:spPr/>
      <dgm:t>
        <a:bodyPr/>
        <a:lstStyle/>
        <a:p>
          <a:pPr rtl="0"/>
          <a:r>
            <a:rPr lang="zh-TW" sz="3600" dirty="0" smtClean="0">
              <a:latin typeface="標楷體" pitchFamily="65" charset="-120"/>
              <a:ea typeface="超研澤中圓" pitchFamily="49" charset="-120"/>
            </a:rPr>
            <a:t>導盲犬訓練師</a:t>
          </a:r>
          <a:endParaRPr lang="en-US" sz="3600" dirty="0">
            <a:latin typeface="標楷體" pitchFamily="65" charset="-120"/>
            <a:ea typeface="超研澤中圓" pitchFamily="49" charset="-120"/>
          </a:endParaRPr>
        </a:p>
      </dgm:t>
    </dgm:pt>
    <dgm:pt modelId="{D55B3C19-19B2-4A91-B32B-7F945FA653D9}" type="parTrans" cxnId="{CAE9877D-22A4-4E6D-9D42-51C89CD5FAE1}">
      <dgm:prSet/>
      <dgm:spPr/>
      <dgm:t>
        <a:bodyPr/>
        <a:lstStyle/>
        <a:p>
          <a:endParaRPr lang="zh-TW" altLang="en-US"/>
        </a:p>
      </dgm:t>
    </dgm:pt>
    <dgm:pt modelId="{7ED23FB1-4B70-4217-955F-B73309ACD464}" type="sibTrans" cxnId="{CAE9877D-22A4-4E6D-9D42-51C89CD5FAE1}">
      <dgm:prSet/>
      <dgm:spPr/>
      <dgm:t>
        <a:bodyPr/>
        <a:lstStyle/>
        <a:p>
          <a:endParaRPr lang="zh-TW" altLang="en-US"/>
        </a:p>
      </dgm:t>
    </dgm:pt>
    <dgm:pt modelId="{7DA5FF35-BE64-44B1-B13B-7DDDE1DEC526}">
      <dgm:prSet custT="1"/>
      <dgm:spPr/>
      <dgm:t>
        <a:bodyPr/>
        <a:lstStyle/>
        <a:p>
          <a:pPr rtl="0"/>
          <a:r>
            <a:rPr lang="zh-TW" sz="2800" dirty="0" smtClean="0">
              <a:latin typeface="標楷體" pitchFamily="65" charset="-120"/>
              <a:ea typeface="超研澤中圓" pitchFamily="49" charset="-120"/>
            </a:rPr>
            <a:t>未經世事導盲犬</a:t>
          </a:r>
          <a:endParaRPr lang="en-US" sz="2800" dirty="0">
            <a:latin typeface="標楷體" pitchFamily="65" charset="-120"/>
            <a:ea typeface="超研澤中圓" pitchFamily="49" charset="-120"/>
          </a:endParaRPr>
        </a:p>
      </dgm:t>
    </dgm:pt>
    <dgm:pt modelId="{0BD8282E-714B-4546-85A6-E1293AC7E315}" type="parTrans" cxnId="{58507560-D419-462E-BEB4-947256C179C8}">
      <dgm:prSet/>
      <dgm:spPr/>
      <dgm:t>
        <a:bodyPr/>
        <a:lstStyle/>
        <a:p>
          <a:endParaRPr lang="zh-TW" altLang="en-US"/>
        </a:p>
      </dgm:t>
    </dgm:pt>
    <dgm:pt modelId="{557CCEE4-0057-4E4D-B9BB-86EA6BE3F82A}" type="sibTrans" cxnId="{58507560-D419-462E-BEB4-947256C179C8}">
      <dgm:prSet/>
      <dgm:spPr/>
      <dgm:t>
        <a:bodyPr/>
        <a:lstStyle/>
        <a:p>
          <a:endParaRPr lang="zh-TW" altLang="en-US"/>
        </a:p>
      </dgm:t>
    </dgm:pt>
    <dgm:pt modelId="{CEF73104-14D5-4E16-9CAC-2B3C12825F53}">
      <dgm:prSet custT="1"/>
      <dgm:spPr/>
      <dgm:t>
        <a:bodyPr/>
        <a:lstStyle/>
        <a:p>
          <a:pPr rtl="0"/>
          <a:r>
            <a:rPr lang="zh-TW" sz="3600" dirty="0" smtClean="0">
              <a:latin typeface="標楷體" pitchFamily="65" charset="-120"/>
              <a:ea typeface="超研澤中圓" pitchFamily="49" charset="-120"/>
            </a:rPr>
            <a:t>導盲犬指導員</a:t>
          </a:r>
          <a:endParaRPr lang="en-US" sz="3600" dirty="0">
            <a:latin typeface="標楷體" pitchFamily="65" charset="-120"/>
            <a:ea typeface="超研澤中圓" pitchFamily="49" charset="-120"/>
          </a:endParaRPr>
        </a:p>
      </dgm:t>
    </dgm:pt>
    <dgm:pt modelId="{BAEF4804-088C-4DEB-A6B7-434FA33E3995}" type="parTrans" cxnId="{BFFED324-7132-4C7B-AAA7-8CB394657805}">
      <dgm:prSet/>
      <dgm:spPr/>
      <dgm:t>
        <a:bodyPr/>
        <a:lstStyle/>
        <a:p>
          <a:endParaRPr lang="zh-TW" altLang="en-US"/>
        </a:p>
      </dgm:t>
    </dgm:pt>
    <dgm:pt modelId="{4A44E15A-6C36-479F-B6B1-FFD41626F59C}" type="sibTrans" cxnId="{BFFED324-7132-4C7B-AAA7-8CB394657805}">
      <dgm:prSet/>
      <dgm:spPr/>
      <dgm:t>
        <a:bodyPr/>
        <a:lstStyle/>
        <a:p>
          <a:endParaRPr lang="zh-TW" altLang="en-US"/>
        </a:p>
      </dgm:t>
    </dgm:pt>
    <dgm:pt modelId="{243C3768-9600-4839-8B93-1F15DCE791D0}">
      <dgm:prSet custT="1"/>
      <dgm:spPr/>
      <dgm:t>
        <a:bodyPr/>
        <a:lstStyle/>
        <a:p>
          <a:pPr rtl="0"/>
          <a:r>
            <a:rPr lang="zh-TW" altLang="en-US" sz="2800" dirty="0" smtClean="0">
              <a:latin typeface="標楷體" pitchFamily="65" charset="-120"/>
              <a:ea typeface="超研澤中圓" pitchFamily="49" charset="-120"/>
            </a:rPr>
            <a:t>評估</a:t>
          </a:r>
          <a:endParaRPr lang="zh-TW" altLang="en-US" sz="2800" dirty="0">
            <a:latin typeface="標楷體" pitchFamily="65" charset="-120"/>
            <a:ea typeface="超研澤中圓" pitchFamily="49" charset="-120"/>
          </a:endParaRPr>
        </a:p>
      </dgm:t>
    </dgm:pt>
    <dgm:pt modelId="{02B78241-D6F2-47F1-A02D-5909BC0BDFB6}" type="parTrans" cxnId="{41DFFB8B-9F21-476A-ADC3-827EC3D19FD6}">
      <dgm:prSet/>
      <dgm:spPr/>
      <dgm:t>
        <a:bodyPr/>
        <a:lstStyle/>
        <a:p>
          <a:endParaRPr lang="zh-TW" altLang="en-US"/>
        </a:p>
      </dgm:t>
    </dgm:pt>
    <dgm:pt modelId="{F01765D4-A10F-4357-B480-3A471E529086}" type="sibTrans" cxnId="{41DFFB8B-9F21-476A-ADC3-827EC3D19FD6}">
      <dgm:prSet/>
      <dgm:spPr/>
      <dgm:t>
        <a:bodyPr/>
        <a:lstStyle/>
        <a:p>
          <a:endParaRPr lang="zh-TW" altLang="en-US"/>
        </a:p>
      </dgm:t>
    </dgm:pt>
    <dgm:pt modelId="{138F9018-E07E-4350-8082-252AC264E91D}">
      <dgm:prSet custT="1"/>
      <dgm:spPr/>
      <dgm:t>
        <a:bodyPr/>
        <a:lstStyle/>
        <a:p>
          <a:pPr rtl="0"/>
          <a:r>
            <a:rPr lang="zh-TW" sz="2800" dirty="0" smtClean="0">
              <a:latin typeface="標楷體" pitchFamily="65" charset="-120"/>
              <a:ea typeface="超研澤中圓" pitchFamily="49" charset="-120"/>
            </a:rPr>
            <a:t>專業導盲犬</a:t>
          </a:r>
          <a:endParaRPr lang="en-US" sz="2800" dirty="0">
            <a:latin typeface="標楷體" pitchFamily="65" charset="-120"/>
            <a:ea typeface="超研澤中圓" pitchFamily="49" charset="-120"/>
          </a:endParaRPr>
        </a:p>
      </dgm:t>
    </dgm:pt>
    <dgm:pt modelId="{34619276-1B5F-41FF-8C0E-8C74C661C508}" type="parTrans" cxnId="{E8E4E102-29BA-4AB5-9DE2-19BE300526C0}">
      <dgm:prSet/>
      <dgm:spPr/>
      <dgm:t>
        <a:bodyPr/>
        <a:lstStyle/>
        <a:p>
          <a:endParaRPr lang="zh-TW" altLang="en-US"/>
        </a:p>
      </dgm:t>
    </dgm:pt>
    <dgm:pt modelId="{FCE2EFBD-EE6C-446F-8112-6803A7EC856F}" type="sibTrans" cxnId="{E8E4E102-29BA-4AB5-9DE2-19BE300526C0}">
      <dgm:prSet/>
      <dgm:spPr/>
      <dgm:t>
        <a:bodyPr/>
        <a:lstStyle/>
        <a:p>
          <a:endParaRPr lang="zh-TW" altLang="en-US"/>
        </a:p>
      </dgm:t>
    </dgm:pt>
    <dgm:pt modelId="{50887B03-450C-4AE0-BBB1-F9FE9A4B5B65}">
      <dgm:prSet custT="1"/>
      <dgm:spPr/>
      <dgm:t>
        <a:bodyPr/>
        <a:lstStyle/>
        <a:p>
          <a:pPr rtl="0"/>
          <a:r>
            <a:rPr lang="zh-TW" altLang="en-US" sz="2800" dirty="0" smtClean="0">
              <a:latin typeface="標楷體" pitchFamily="65" charset="-120"/>
              <a:ea typeface="超研澤中圓" pitchFamily="49" charset="-120"/>
            </a:rPr>
            <a:t>配對</a:t>
          </a:r>
          <a:endParaRPr lang="zh-TW" altLang="en-US" sz="2800" dirty="0">
            <a:latin typeface="標楷體" pitchFamily="65" charset="-120"/>
            <a:ea typeface="超研澤中圓" pitchFamily="49" charset="-120"/>
          </a:endParaRPr>
        </a:p>
      </dgm:t>
    </dgm:pt>
    <dgm:pt modelId="{3CC1E800-FA4F-4763-B00C-F1122403F657}" type="parTrans" cxnId="{BB06E388-25AC-4D32-BD86-8BC3692B58E3}">
      <dgm:prSet/>
      <dgm:spPr/>
      <dgm:t>
        <a:bodyPr/>
        <a:lstStyle/>
        <a:p>
          <a:endParaRPr lang="zh-TW" altLang="en-US"/>
        </a:p>
      </dgm:t>
    </dgm:pt>
    <dgm:pt modelId="{04CB51EF-D13E-4E6E-A37B-54427CA89E70}" type="sibTrans" cxnId="{BB06E388-25AC-4D32-BD86-8BC3692B58E3}">
      <dgm:prSet/>
      <dgm:spPr/>
      <dgm:t>
        <a:bodyPr/>
        <a:lstStyle/>
        <a:p>
          <a:endParaRPr lang="zh-TW" altLang="en-US"/>
        </a:p>
      </dgm:t>
    </dgm:pt>
    <dgm:pt modelId="{159B58DC-996C-4E22-8702-92E38BB98CE3}">
      <dgm:prSet custT="1"/>
      <dgm:spPr/>
      <dgm:t>
        <a:bodyPr/>
        <a:lstStyle/>
        <a:p>
          <a:pPr rtl="0"/>
          <a:r>
            <a:rPr lang="zh-TW" altLang="en-US" sz="2800" dirty="0" smtClean="0">
              <a:latin typeface="標楷體" pitchFamily="65" charset="-120"/>
              <a:ea typeface="超研澤中圓" pitchFamily="49" charset="-120"/>
            </a:rPr>
            <a:t>追蹤</a:t>
          </a:r>
          <a:endParaRPr lang="zh-TW" altLang="en-US" sz="2800" dirty="0">
            <a:latin typeface="標楷體" pitchFamily="65" charset="-120"/>
            <a:ea typeface="超研澤中圓" pitchFamily="49" charset="-120"/>
          </a:endParaRPr>
        </a:p>
      </dgm:t>
    </dgm:pt>
    <dgm:pt modelId="{31C577C7-18BF-483F-A094-9C7A04DA6E60}" type="parTrans" cxnId="{E3DAC5B8-6939-42A3-BB68-D30F4B285F3F}">
      <dgm:prSet/>
      <dgm:spPr/>
      <dgm:t>
        <a:bodyPr/>
        <a:lstStyle/>
        <a:p>
          <a:endParaRPr lang="zh-TW" altLang="en-US"/>
        </a:p>
      </dgm:t>
    </dgm:pt>
    <dgm:pt modelId="{D6518D6B-D102-4EFB-95AB-D1FAD108427E}" type="sibTrans" cxnId="{E3DAC5B8-6939-42A3-BB68-D30F4B285F3F}">
      <dgm:prSet/>
      <dgm:spPr/>
      <dgm:t>
        <a:bodyPr/>
        <a:lstStyle/>
        <a:p>
          <a:endParaRPr lang="zh-TW" altLang="en-US"/>
        </a:p>
      </dgm:t>
    </dgm:pt>
    <dgm:pt modelId="{2F09030A-3109-46E8-A043-64690A0D59CC}">
      <dgm:prSet custT="1"/>
      <dgm:spPr/>
      <dgm:t>
        <a:bodyPr/>
        <a:lstStyle/>
        <a:p>
          <a:pPr rtl="0"/>
          <a:r>
            <a:rPr lang="en-US" sz="3200" dirty="0" smtClean="0">
              <a:latin typeface="標楷體" pitchFamily="65" charset="-120"/>
              <a:ea typeface="標楷體" pitchFamily="65" charset="-120"/>
              <a:sym typeface="Wingdings"/>
            </a:rPr>
            <a:t></a:t>
          </a:r>
          <a:endParaRPr lang="en-US" sz="3200" dirty="0">
            <a:latin typeface="標楷體" pitchFamily="65" charset="-120"/>
            <a:ea typeface="標楷體" pitchFamily="65" charset="-120"/>
          </a:endParaRPr>
        </a:p>
      </dgm:t>
    </dgm:pt>
    <dgm:pt modelId="{A5B7E63F-1B6E-4BC0-B009-1DAF10AA6A4F}" type="parTrans" cxnId="{83BA4613-791A-42AD-89D3-61D9880B8B90}">
      <dgm:prSet/>
      <dgm:spPr/>
      <dgm:t>
        <a:bodyPr/>
        <a:lstStyle/>
        <a:p>
          <a:endParaRPr lang="zh-TW" altLang="en-US"/>
        </a:p>
      </dgm:t>
    </dgm:pt>
    <dgm:pt modelId="{34E7C447-09E4-4219-81C7-48A4AC00F8AA}" type="sibTrans" cxnId="{83BA4613-791A-42AD-89D3-61D9880B8B90}">
      <dgm:prSet/>
      <dgm:spPr/>
      <dgm:t>
        <a:bodyPr/>
        <a:lstStyle/>
        <a:p>
          <a:endParaRPr lang="zh-TW" altLang="en-US"/>
        </a:p>
      </dgm:t>
    </dgm:pt>
    <dgm:pt modelId="{E54E3154-2C5C-47CF-8C97-D37418682D08}" type="pres">
      <dgm:prSet presAssocID="{37C7EAA1-5AC6-43E2-B283-AE7D529BBC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BE8415-994C-42FF-87A7-B9164B55775D}" type="pres">
      <dgm:prSet presAssocID="{A2EFEA18-B5FB-436F-BECA-90AEB1A0704C}" presName="compNode" presStyleCnt="0"/>
      <dgm:spPr/>
    </dgm:pt>
    <dgm:pt modelId="{6ABBC654-8722-4130-962F-9C316EAA0F30}" type="pres">
      <dgm:prSet presAssocID="{A2EFEA18-B5FB-436F-BECA-90AEB1A0704C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9191C3F4-D26B-42C2-985E-6AF8D3550CCB}" type="pres">
      <dgm:prSet presAssocID="{A2EFEA18-B5FB-436F-BECA-90AEB1A0704C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07BB4D99-67CF-4C4B-8232-879AAAC306FF}" type="pres">
      <dgm:prSet presAssocID="{A2EFEA18-B5FB-436F-BECA-90AEB1A0704C}" presName="compChildNode" presStyleCnt="0"/>
      <dgm:spPr/>
    </dgm:pt>
    <dgm:pt modelId="{CF15994E-CCBC-41CB-884D-75B21A3D7100}" type="pres">
      <dgm:prSet presAssocID="{A2EFEA18-B5FB-436F-BECA-90AEB1A0704C}" presName="theInnerList" presStyleCnt="0"/>
      <dgm:spPr/>
    </dgm:pt>
    <dgm:pt modelId="{26F0C97D-7B88-4C7C-8773-A6E6C873F10D}" type="pres">
      <dgm:prSet presAssocID="{7DA5FF35-BE64-44B1-B13B-7DDDE1DEC52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AA8EE9-14FD-458F-84FD-5A411E4E5980}" type="pres">
      <dgm:prSet presAssocID="{7DA5FF35-BE64-44B1-B13B-7DDDE1DEC526}" presName="aSpace2" presStyleCnt="0"/>
      <dgm:spPr/>
    </dgm:pt>
    <dgm:pt modelId="{DD7CC05A-EE40-4B3F-8E72-519AFEB18E87}" type="pres">
      <dgm:prSet presAssocID="{2F09030A-3109-46E8-A043-64690A0D59C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331CC0-541E-4BAB-A545-5B3ACFB3D48A}" type="pres">
      <dgm:prSet presAssocID="{2F09030A-3109-46E8-A043-64690A0D59CC}" presName="aSpace2" presStyleCnt="0"/>
      <dgm:spPr/>
    </dgm:pt>
    <dgm:pt modelId="{81096CC1-0B88-44D4-9697-D3DEFF31F42B}" type="pres">
      <dgm:prSet presAssocID="{138F9018-E07E-4350-8082-252AC264E91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7C5FBF-680B-44FC-8D1D-2E3DFA1ED48C}" type="pres">
      <dgm:prSet presAssocID="{A2EFEA18-B5FB-436F-BECA-90AEB1A0704C}" presName="aSpace" presStyleCnt="0"/>
      <dgm:spPr/>
    </dgm:pt>
    <dgm:pt modelId="{DD1078EB-390D-4AFB-8AEB-CEBE46CB20CF}" type="pres">
      <dgm:prSet presAssocID="{CEF73104-14D5-4E16-9CAC-2B3C12825F53}" presName="compNode" presStyleCnt="0"/>
      <dgm:spPr/>
    </dgm:pt>
    <dgm:pt modelId="{29C73D5B-F899-45EE-ACB3-B7E49D6A30AD}" type="pres">
      <dgm:prSet presAssocID="{CEF73104-14D5-4E16-9CAC-2B3C12825F53}" presName="aNode" presStyleLbl="bgShp" presStyleIdx="1" presStyleCnt="2" custLinFactNeighborX="1800"/>
      <dgm:spPr/>
      <dgm:t>
        <a:bodyPr/>
        <a:lstStyle/>
        <a:p>
          <a:endParaRPr lang="zh-TW" altLang="en-US"/>
        </a:p>
      </dgm:t>
    </dgm:pt>
    <dgm:pt modelId="{77044BC0-D11B-4796-A1BE-F395BAA03FA1}" type="pres">
      <dgm:prSet presAssocID="{CEF73104-14D5-4E16-9CAC-2B3C12825F53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F67D6B7A-B1C1-45EF-B991-422CE109B583}" type="pres">
      <dgm:prSet presAssocID="{CEF73104-14D5-4E16-9CAC-2B3C12825F53}" presName="compChildNode" presStyleCnt="0"/>
      <dgm:spPr/>
    </dgm:pt>
    <dgm:pt modelId="{BED2536E-0B8A-4352-955A-7575CAE2E441}" type="pres">
      <dgm:prSet presAssocID="{CEF73104-14D5-4E16-9CAC-2B3C12825F53}" presName="theInnerList" presStyleCnt="0"/>
      <dgm:spPr/>
    </dgm:pt>
    <dgm:pt modelId="{D55A9F9C-3307-4888-97D1-46EC5CE570D4}" type="pres">
      <dgm:prSet presAssocID="{243C3768-9600-4839-8B93-1F15DCE791D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B10DC-FBC6-4FFD-9240-89A3C266C356}" type="pres">
      <dgm:prSet presAssocID="{243C3768-9600-4839-8B93-1F15DCE791D0}" presName="aSpace2" presStyleCnt="0"/>
      <dgm:spPr/>
    </dgm:pt>
    <dgm:pt modelId="{23595986-FC3F-4EB4-881B-AAD400668531}" type="pres">
      <dgm:prSet presAssocID="{50887B03-450C-4AE0-BBB1-F9FE9A4B5B6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CC65C-F735-4B54-8C3E-46B557005E6E}" type="pres">
      <dgm:prSet presAssocID="{50887B03-450C-4AE0-BBB1-F9FE9A4B5B65}" presName="aSpace2" presStyleCnt="0"/>
      <dgm:spPr/>
    </dgm:pt>
    <dgm:pt modelId="{C8576BF0-650B-43D6-9799-4EBDF148A3C7}" type="pres">
      <dgm:prSet presAssocID="{159B58DC-996C-4E22-8702-92E38BB98CE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D12D9E-D5FB-4754-A16F-9FAEDEBB3425}" type="presOf" srcId="{A2EFEA18-B5FB-436F-BECA-90AEB1A0704C}" destId="{9191C3F4-D26B-42C2-985E-6AF8D3550CCB}" srcOrd="1" destOrd="0" presId="urn:microsoft.com/office/officeart/2005/8/layout/lProcess2"/>
    <dgm:cxn modelId="{9373CB51-C109-46B7-8E4A-BB9BE0126B65}" type="presOf" srcId="{A2EFEA18-B5FB-436F-BECA-90AEB1A0704C}" destId="{6ABBC654-8722-4130-962F-9C316EAA0F30}" srcOrd="0" destOrd="0" presId="urn:microsoft.com/office/officeart/2005/8/layout/lProcess2"/>
    <dgm:cxn modelId="{BFFED324-7132-4C7B-AAA7-8CB394657805}" srcId="{37C7EAA1-5AC6-43E2-B283-AE7D529BBCCD}" destId="{CEF73104-14D5-4E16-9CAC-2B3C12825F53}" srcOrd="1" destOrd="0" parTransId="{BAEF4804-088C-4DEB-A6B7-434FA33E3995}" sibTransId="{4A44E15A-6C36-479F-B6B1-FFD41626F59C}"/>
    <dgm:cxn modelId="{24E14717-9D06-46AC-8F8A-E875CAAF63B5}" type="presOf" srcId="{7DA5FF35-BE64-44B1-B13B-7DDDE1DEC526}" destId="{26F0C97D-7B88-4C7C-8773-A6E6C873F10D}" srcOrd="0" destOrd="0" presId="urn:microsoft.com/office/officeart/2005/8/layout/lProcess2"/>
    <dgm:cxn modelId="{CAE9877D-22A4-4E6D-9D42-51C89CD5FAE1}" srcId="{37C7EAA1-5AC6-43E2-B283-AE7D529BBCCD}" destId="{A2EFEA18-B5FB-436F-BECA-90AEB1A0704C}" srcOrd="0" destOrd="0" parTransId="{D55B3C19-19B2-4A91-B32B-7F945FA653D9}" sibTransId="{7ED23FB1-4B70-4217-955F-B73309ACD464}"/>
    <dgm:cxn modelId="{BB06E388-25AC-4D32-BD86-8BC3692B58E3}" srcId="{CEF73104-14D5-4E16-9CAC-2B3C12825F53}" destId="{50887B03-450C-4AE0-BBB1-F9FE9A4B5B65}" srcOrd="1" destOrd="0" parTransId="{3CC1E800-FA4F-4763-B00C-F1122403F657}" sibTransId="{04CB51EF-D13E-4E6E-A37B-54427CA89E70}"/>
    <dgm:cxn modelId="{E8E4E102-29BA-4AB5-9DE2-19BE300526C0}" srcId="{A2EFEA18-B5FB-436F-BECA-90AEB1A0704C}" destId="{138F9018-E07E-4350-8082-252AC264E91D}" srcOrd="2" destOrd="0" parTransId="{34619276-1B5F-41FF-8C0E-8C74C661C508}" sibTransId="{FCE2EFBD-EE6C-446F-8112-6803A7EC856F}"/>
    <dgm:cxn modelId="{58507560-D419-462E-BEB4-947256C179C8}" srcId="{A2EFEA18-B5FB-436F-BECA-90AEB1A0704C}" destId="{7DA5FF35-BE64-44B1-B13B-7DDDE1DEC526}" srcOrd="0" destOrd="0" parTransId="{0BD8282E-714B-4546-85A6-E1293AC7E315}" sibTransId="{557CCEE4-0057-4E4D-B9BB-86EA6BE3F82A}"/>
    <dgm:cxn modelId="{41DFFB8B-9F21-476A-ADC3-827EC3D19FD6}" srcId="{CEF73104-14D5-4E16-9CAC-2B3C12825F53}" destId="{243C3768-9600-4839-8B93-1F15DCE791D0}" srcOrd="0" destOrd="0" parTransId="{02B78241-D6F2-47F1-A02D-5909BC0BDFB6}" sibTransId="{F01765D4-A10F-4357-B480-3A471E529086}"/>
    <dgm:cxn modelId="{4CE1015C-14F5-4140-AD7B-602EAAFDC2F9}" type="presOf" srcId="{138F9018-E07E-4350-8082-252AC264E91D}" destId="{81096CC1-0B88-44D4-9697-D3DEFF31F42B}" srcOrd="0" destOrd="0" presId="urn:microsoft.com/office/officeart/2005/8/layout/lProcess2"/>
    <dgm:cxn modelId="{83BA4613-791A-42AD-89D3-61D9880B8B90}" srcId="{A2EFEA18-B5FB-436F-BECA-90AEB1A0704C}" destId="{2F09030A-3109-46E8-A043-64690A0D59CC}" srcOrd="1" destOrd="0" parTransId="{A5B7E63F-1B6E-4BC0-B009-1DAF10AA6A4F}" sibTransId="{34E7C447-09E4-4219-81C7-48A4AC00F8AA}"/>
    <dgm:cxn modelId="{E3DAC5B8-6939-42A3-BB68-D30F4B285F3F}" srcId="{CEF73104-14D5-4E16-9CAC-2B3C12825F53}" destId="{159B58DC-996C-4E22-8702-92E38BB98CE3}" srcOrd="2" destOrd="0" parTransId="{31C577C7-18BF-483F-A094-9C7A04DA6E60}" sibTransId="{D6518D6B-D102-4EFB-95AB-D1FAD108427E}"/>
    <dgm:cxn modelId="{E9288A4A-A9BA-482B-ADFE-960C72E8EE83}" type="presOf" srcId="{159B58DC-996C-4E22-8702-92E38BB98CE3}" destId="{C8576BF0-650B-43D6-9799-4EBDF148A3C7}" srcOrd="0" destOrd="0" presId="urn:microsoft.com/office/officeart/2005/8/layout/lProcess2"/>
    <dgm:cxn modelId="{56F129AA-0435-4A46-BA7B-CA387FBF6757}" type="presOf" srcId="{243C3768-9600-4839-8B93-1F15DCE791D0}" destId="{D55A9F9C-3307-4888-97D1-46EC5CE570D4}" srcOrd="0" destOrd="0" presId="urn:microsoft.com/office/officeart/2005/8/layout/lProcess2"/>
    <dgm:cxn modelId="{B52C27EF-D0D4-47D0-8393-473F075A8ED8}" type="presOf" srcId="{CEF73104-14D5-4E16-9CAC-2B3C12825F53}" destId="{77044BC0-D11B-4796-A1BE-F395BAA03FA1}" srcOrd="1" destOrd="0" presId="urn:microsoft.com/office/officeart/2005/8/layout/lProcess2"/>
    <dgm:cxn modelId="{994E44E6-85BB-49E6-BE17-795C5C00A2A4}" type="presOf" srcId="{37C7EAA1-5AC6-43E2-B283-AE7D529BBCCD}" destId="{E54E3154-2C5C-47CF-8C97-D37418682D08}" srcOrd="0" destOrd="0" presId="urn:microsoft.com/office/officeart/2005/8/layout/lProcess2"/>
    <dgm:cxn modelId="{AA5CD27E-9745-49D2-A700-1090535F8006}" type="presOf" srcId="{CEF73104-14D5-4E16-9CAC-2B3C12825F53}" destId="{29C73D5B-F899-45EE-ACB3-B7E49D6A30AD}" srcOrd="0" destOrd="0" presId="urn:microsoft.com/office/officeart/2005/8/layout/lProcess2"/>
    <dgm:cxn modelId="{8DA9075B-11B4-4F4A-A041-5A95BAAC6B94}" type="presOf" srcId="{2F09030A-3109-46E8-A043-64690A0D59CC}" destId="{DD7CC05A-EE40-4B3F-8E72-519AFEB18E87}" srcOrd="0" destOrd="0" presId="urn:microsoft.com/office/officeart/2005/8/layout/lProcess2"/>
    <dgm:cxn modelId="{7F67E8F0-07D3-483E-B51A-324917301E20}" type="presOf" srcId="{50887B03-450C-4AE0-BBB1-F9FE9A4B5B65}" destId="{23595986-FC3F-4EB4-881B-AAD400668531}" srcOrd="0" destOrd="0" presId="urn:microsoft.com/office/officeart/2005/8/layout/lProcess2"/>
    <dgm:cxn modelId="{45736D65-6155-4D90-90D1-C599844477DF}" type="presParOf" srcId="{E54E3154-2C5C-47CF-8C97-D37418682D08}" destId="{A4BE8415-994C-42FF-87A7-B9164B55775D}" srcOrd="0" destOrd="0" presId="urn:microsoft.com/office/officeart/2005/8/layout/lProcess2"/>
    <dgm:cxn modelId="{98F38143-6E39-4179-86FD-5F7B35791691}" type="presParOf" srcId="{A4BE8415-994C-42FF-87A7-B9164B55775D}" destId="{6ABBC654-8722-4130-962F-9C316EAA0F30}" srcOrd="0" destOrd="0" presId="urn:microsoft.com/office/officeart/2005/8/layout/lProcess2"/>
    <dgm:cxn modelId="{352E8B3B-03AD-4969-9EAC-A0FD0790CBCF}" type="presParOf" srcId="{A4BE8415-994C-42FF-87A7-B9164B55775D}" destId="{9191C3F4-D26B-42C2-985E-6AF8D3550CCB}" srcOrd="1" destOrd="0" presId="urn:microsoft.com/office/officeart/2005/8/layout/lProcess2"/>
    <dgm:cxn modelId="{B129B9D7-549B-4E0F-8AF4-0C48E38BF8E1}" type="presParOf" srcId="{A4BE8415-994C-42FF-87A7-B9164B55775D}" destId="{07BB4D99-67CF-4C4B-8232-879AAAC306FF}" srcOrd="2" destOrd="0" presId="urn:microsoft.com/office/officeart/2005/8/layout/lProcess2"/>
    <dgm:cxn modelId="{002E6E63-DD85-48BD-B361-1BBF49500D95}" type="presParOf" srcId="{07BB4D99-67CF-4C4B-8232-879AAAC306FF}" destId="{CF15994E-CCBC-41CB-884D-75B21A3D7100}" srcOrd="0" destOrd="0" presId="urn:microsoft.com/office/officeart/2005/8/layout/lProcess2"/>
    <dgm:cxn modelId="{1271246C-4275-456A-BC97-4A580A6DD197}" type="presParOf" srcId="{CF15994E-CCBC-41CB-884D-75B21A3D7100}" destId="{26F0C97D-7B88-4C7C-8773-A6E6C873F10D}" srcOrd="0" destOrd="0" presId="urn:microsoft.com/office/officeart/2005/8/layout/lProcess2"/>
    <dgm:cxn modelId="{B77AF89F-CDAB-43FF-844D-5BADE4B88C98}" type="presParOf" srcId="{CF15994E-CCBC-41CB-884D-75B21A3D7100}" destId="{22AA8EE9-14FD-458F-84FD-5A411E4E5980}" srcOrd="1" destOrd="0" presId="urn:microsoft.com/office/officeart/2005/8/layout/lProcess2"/>
    <dgm:cxn modelId="{6E800026-915F-46C6-915E-BAD6D23900C5}" type="presParOf" srcId="{CF15994E-CCBC-41CB-884D-75B21A3D7100}" destId="{DD7CC05A-EE40-4B3F-8E72-519AFEB18E87}" srcOrd="2" destOrd="0" presId="urn:microsoft.com/office/officeart/2005/8/layout/lProcess2"/>
    <dgm:cxn modelId="{26B2DB83-7C23-4D40-8ED9-AD0C7D784C5D}" type="presParOf" srcId="{CF15994E-CCBC-41CB-884D-75B21A3D7100}" destId="{65331CC0-541E-4BAB-A545-5B3ACFB3D48A}" srcOrd="3" destOrd="0" presId="urn:microsoft.com/office/officeart/2005/8/layout/lProcess2"/>
    <dgm:cxn modelId="{9BB1FAFD-03CD-4310-A1B5-C199D06FDC5E}" type="presParOf" srcId="{CF15994E-CCBC-41CB-884D-75B21A3D7100}" destId="{81096CC1-0B88-44D4-9697-D3DEFF31F42B}" srcOrd="4" destOrd="0" presId="urn:microsoft.com/office/officeart/2005/8/layout/lProcess2"/>
    <dgm:cxn modelId="{479F410F-93F4-4A28-9AED-1C456E08794D}" type="presParOf" srcId="{E54E3154-2C5C-47CF-8C97-D37418682D08}" destId="{0D7C5FBF-680B-44FC-8D1D-2E3DFA1ED48C}" srcOrd="1" destOrd="0" presId="urn:microsoft.com/office/officeart/2005/8/layout/lProcess2"/>
    <dgm:cxn modelId="{FB400C4B-B64A-416C-AD72-393D41F65344}" type="presParOf" srcId="{E54E3154-2C5C-47CF-8C97-D37418682D08}" destId="{DD1078EB-390D-4AFB-8AEB-CEBE46CB20CF}" srcOrd="2" destOrd="0" presId="urn:microsoft.com/office/officeart/2005/8/layout/lProcess2"/>
    <dgm:cxn modelId="{780CE016-5BEF-41BA-8F4E-5CA484DED329}" type="presParOf" srcId="{DD1078EB-390D-4AFB-8AEB-CEBE46CB20CF}" destId="{29C73D5B-F899-45EE-ACB3-B7E49D6A30AD}" srcOrd="0" destOrd="0" presId="urn:microsoft.com/office/officeart/2005/8/layout/lProcess2"/>
    <dgm:cxn modelId="{6E6E9994-44C7-439B-A05C-191CA059945E}" type="presParOf" srcId="{DD1078EB-390D-4AFB-8AEB-CEBE46CB20CF}" destId="{77044BC0-D11B-4796-A1BE-F395BAA03FA1}" srcOrd="1" destOrd="0" presId="urn:microsoft.com/office/officeart/2005/8/layout/lProcess2"/>
    <dgm:cxn modelId="{43D4AAAF-9618-4ACD-8A77-56593D8BDEB2}" type="presParOf" srcId="{DD1078EB-390D-4AFB-8AEB-CEBE46CB20CF}" destId="{F67D6B7A-B1C1-45EF-B991-422CE109B583}" srcOrd="2" destOrd="0" presId="urn:microsoft.com/office/officeart/2005/8/layout/lProcess2"/>
    <dgm:cxn modelId="{F1ACA5E1-85FB-4BC6-BE5A-07EDB5862933}" type="presParOf" srcId="{F67D6B7A-B1C1-45EF-B991-422CE109B583}" destId="{BED2536E-0B8A-4352-955A-7575CAE2E441}" srcOrd="0" destOrd="0" presId="urn:microsoft.com/office/officeart/2005/8/layout/lProcess2"/>
    <dgm:cxn modelId="{3EAFCE88-2B73-4624-9D40-F4316B3419C8}" type="presParOf" srcId="{BED2536E-0B8A-4352-955A-7575CAE2E441}" destId="{D55A9F9C-3307-4888-97D1-46EC5CE570D4}" srcOrd="0" destOrd="0" presId="urn:microsoft.com/office/officeart/2005/8/layout/lProcess2"/>
    <dgm:cxn modelId="{BB1A8508-B61D-408E-9CDB-3E840B9BD924}" type="presParOf" srcId="{BED2536E-0B8A-4352-955A-7575CAE2E441}" destId="{7D6B10DC-FBC6-4FFD-9240-89A3C266C356}" srcOrd="1" destOrd="0" presId="urn:microsoft.com/office/officeart/2005/8/layout/lProcess2"/>
    <dgm:cxn modelId="{04FEE249-BFD6-4228-A588-203B7AFB54B9}" type="presParOf" srcId="{BED2536E-0B8A-4352-955A-7575CAE2E441}" destId="{23595986-FC3F-4EB4-881B-AAD400668531}" srcOrd="2" destOrd="0" presId="urn:microsoft.com/office/officeart/2005/8/layout/lProcess2"/>
    <dgm:cxn modelId="{BD029BA7-618E-4737-8B67-FFD768486C60}" type="presParOf" srcId="{BED2536E-0B8A-4352-955A-7575CAE2E441}" destId="{22CCC65C-F735-4B54-8C3E-46B557005E6E}" srcOrd="3" destOrd="0" presId="urn:microsoft.com/office/officeart/2005/8/layout/lProcess2"/>
    <dgm:cxn modelId="{08982844-34DE-4337-8C02-EBEFE33ECF49}" type="presParOf" srcId="{BED2536E-0B8A-4352-955A-7575CAE2E441}" destId="{C8576BF0-650B-43D6-9799-4EBDF148A3C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BE868-8563-4E09-BA4B-6669CD181B38}" type="doc">
      <dgm:prSet loTypeId="urn:microsoft.com/office/officeart/2005/8/layout/hierarchy2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AD9315D-0734-45A9-9019-A426A3ABFFF9}">
      <dgm:prSet phldrT="[文字]" custT="1"/>
      <dgm:spPr/>
      <dgm:t>
        <a:bodyPr/>
        <a:lstStyle/>
        <a:p>
          <a:r>
            <a:rPr lang="zh-TW" altLang="en-US" sz="2800" dirty="0" smtClean="0">
              <a:latin typeface="華康流隸體(P)" pitchFamily="66" charset="-120"/>
              <a:ea typeface="超研澤中圓" pitchFamily="49" charset="-120"/>
            </a:rPr>
            <a:t>導盲犬</a:t>
          </a:r>
          <a:endParaRPr lang="zh-TW" altLang="en-US" sz="2800" dirty="0">
            <a:latin typeface="華康流隸體(P)" pitchFamily="66" charset="-120"/>
            <a:ea typeface="超研澤中圓" pitchFamily="49" charset="-120"/>
          </a:endParaRPr>
        </a:p>
      </dgm:t>
    </dgm:pt>
    <dgm:pt modelId="{8C99829A-27A1-408E-99DA-E8461BA8DDE4}" type="parTrans" cxnId="{74D33F89-2D16-41D3-A5DF-C7C89F9ED067}">
      <dgm:prSet/>
      <dgm:spPr/>
      <dgm:t>
        <a:bodyPr/>
        <a:lstStyle/>
        <a:p>
          <a:endParaRPr lang="zh-TW" altLang="en-US"/>
        </a:p>
      </dgm:t>
    </dgm:pt>
    <dgm:pt modelId="{1471F3F4-92CB-4201-ABB3-C7CE5B591EB7}" type="sibTrans" cxnId="{74D33F89-2D16-41D3-A5DF-C7C89F9ED067}">
      <dgm:prSet/>
      <dgm:spPr/>
      <dgm:t>
        <a:bodyPr/>
        <a:lstStyle/>
        <a:p>
          <a:endParaRPr lang="zh-TW" altLang="en-US"/>
        </a:p>
      </dgm:t>
    </dgm:pt>
    <dgm:pt modelId="{B0245E65-356C-457F-B83D-B3C8B69C0211}">
      <dgm:prSet phldrT="[文字]" custT="1"/>
      <dgm:spPr/>
      <dgm:t>
        <a:bodyPr/>
        <a:lstStyle/>
        <a:p>
          <a:r>
            <a:rPr lang="zh-TW" altLang="en-US" sz="2800" dirty="0" smtClean="0">
              <a:latin typeface="華康流隸體(P)" pitchFamily="66" charset="-120"/>
              <a:ea typeface="超研澤中圓" pitchFamily="49" charset="-120"/>
            </a:rPr>
            <a:t>使用者有優先權留下狗</a:t>
          </a:r>
          <a:endParaRPr lang="zh-TW" altLang="en-US" sz="2800" dirty="0">
            <a:latin typeface="華康流隸體(P)" pitchFamily="66" charset="-120"/>
            <a:ea typeface="超研澤中圓" pitchFamily="49" charset="-120"/>
          </a:endParaRPr>
        </a:p>
      </dgm:t>
    </dgm:pt>
    <dgm:pt modelId="{9A6918B1-469A-4B3A-A8FF-985D377FE768}" type="parTrans" cxnId="{00F78E7E-C0A5-45FA-B077-16DAE2B4F293}">
      <dgm:prSet/>
      <dgm:spPr/>
      <dgm:t>
        <a:bodyPr/>
        <a:lstStyle/>
        <a:p>
          <a:endParaRPr lang="zh-TW" altLang="en-US"/>
        </a:p>
      </dgm:t>
    </dgm:pt>
    <dgm:pt modelId="{5F6C7C8B-58BA-4EA6-8874-727194370B15}" type="sibTrans" cxnId="{00F78E7E-C0A5-45FA-B077-16DAE2B4F293}">
      <dgm:prSet/>
      <dgm:spPr/>
      <dgm:t>
        <a:bodyPr/>
        <a:lstStyle/>
        <a:p>
          <a:endParaRPr lang="zh-TW" altLang="en-US"/>
        </a:p>
      </dgm:t>
    </dgm:pt>
    <dgm:pt modelId="{7A8F1561-C347-4020-AE1F-D820375121DC}">
      <dgm:prSet phldrT="[文字]" custT="1"/>
      <dgm:spPr/>
      <dgm:t>
        <a:bodyPr/>
        <a:lstStyle/>
        <a:p>
          <a:r>
            <a:rPr lang="zh-TW" altLang="en-US" sz="2800" dirty="0" smtClean="0">
              <a:latin typeface="華康流隸體(P)" pitchFamily="66" charset="-120"/>
              <a:ea typeface="超研澤中圓" pitchFamily="49" charset="-120"/>
            </a:rPr>
            <a:t>原寄養家庭</a:t>
          </a:r>
          <a:endParaRPr lang="zh-TW" altLang="en-US" sz="2800" dirty="0">
            <a:latin typeface="華康流隸體(P)" pitchFamily="66" charset="-120"/>
            <a:ea typeface="超研澤中圓" pitchFamily="49" charset="-120"/>
          </a:endParaRPr>
        </a:p>
      </dgm:t>
    </dgm:pt>
    <dgm:pt modelId="{349D8F16-82C2-463F-A63E-5674C22B2501}" type="parTrans" cxnId="{8D9BB4B7-4105-43A1-BC0A-63CA46A0F518}">
      <dgm:prSet/>
      <dgm:spPr/>
      <dgm:t>
        <a:bodyPr/>
        <a:lstStyle/>
        <a:p>
          <a:endParaRPr lang="zh-TW" altLang="en-US"/>
        </a:p>
      </dgm:t>
    </dgm:pt>
    <dgm:pt modelId="{09DD8C7E-F778-4C52-99CB-2CE398FE66D4}" type="sibTrans" cxnId="{8D9BB4B7-4105-43A1-BC0A-63CA46A0F518}">
      <dgm:prSet/>
      <dgm:spPr/>
      <dgm:t>
        <a:bodyPr/>
        <a:lstStyle/>
        <a:p>
          <a:endParaRPr lang="zh-TW" altLang="en-US"/>
        </a:p>
      </dgm:t>
    </dgm:pt>
    <dgm:pt modelId="{0D49FCDA-1E6D-4F6A-BB61-F38CCC571657}">
      <dgm:prSet phldrT="[文字]" custT="1"/>
      <dgm:spPr/>
      <dgm:t>
        <a:bodyPr/>
        <a:lstStyle/>
        <a:p>
          <a:r>
            <a:rPr lang="zh-TW" altLang="en-US" sz="2800" dirty="0" smtClean="0">
              <a:latin typeface="華康流隸體(P)" pitchFamily="66" charset="-120"/>
              <a:ea typeface="超研澤中圓" pitchFamily="49" charset="-120"/>
            </a:rPr>
            <a:t>收養家庭</a:t>
          </a:r>
          <a:endParaRPr lang="zh-TW" altLang="en-US" sz="2800" dirty="0">
            <a:latin typeface="華康流隸體(P)" pitchFamily="66" charset="-120"/>
            <a:ea typeface="超研澤中圓" pitchFamily="49" charset="-120"/>
          </a:endParaRPr>
        </a:p>
      </dgm:t>
    </dgm:pt>
    <dgm:pt modelId="{0A51805D-5260-4185-A4BD-667796A3579A}" type="parTrans" cxnId="{32755763-5D4A-4A4D-B55E-802FD50E27E9}">
      <dgm:prSet/>
      <dgm:spPr/>
      <dgm:t>
        <a:bodyPr/>
        <a:lstStyle/>
        <a:p>
          <a:endParaRPr lang="zh-TW" altLang="en-US"/>
        </a:p>
      </dgm:t>
    </dgm:pt>
    <dgm:pt modelId="{1DD0133A-CC62-40C3-84B4-91F6853E4913}" type="sibTrans" cxnId="{32755763-5D4A-4A4D-B55E-802FD50E27E9}">
      <dgm:prSet/>
      <dgm:spPr/>
      <dgm:t>
        <a:bodyPr/>
        <a:lstStyle/>
        <a:p>
          <a:endParaRPr lang="zh-TW" altLang="en-US"/>
        </a:p>
      </dgm:t>
    </dgm:pt>
    <dgm:pt modelId="{A7B3DBD9-519B-4066-A30F-055C0DF0243D}" type="pres">
      <dgm:prSet presAssocID="{EEFBE868-8563-4E09-BA4B-6669CD181B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998D17-5574-4469-83C9-2C74966B32F3}" type="pres">
      <dgm:prSet presAssocID="{5AD9315D-0734-45A9-9019-A426A3ABFFF9}" presName="root1" presStyleCnt="0"/>
      <dgm:spPr/>
    </dgm:pt>
    <dgm:pt modelId="{16951114-FB8A-433E-8F3B-FBBDF8287A0A}" type="pres">
      <dgm:prSet presAssocID="{5AD9315D-0734-45A9-9019-A426A3ABFF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6B37F5-90E7-480E-AF26-6BCAA34791CC}" type="pres">
      <dgm:prSet presAssocID="{5AD9315D-0734-45A9-9019-A426A3ABFFF9}" presName="level2hierChild" presStyleCnt="0"/>
      <dgm:spPr/>
    </dgm:pt>
    <dgm:pt modelId="{A8BA2EC6-BAF4-4990-8AEB-FDF70EBF82F9}" type="pres">
      <dgm:prSet presAssocID="{9A6918B1-469A-4B3A-A8FF-985D377FE768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1FDB744D-C17F-4A15-9D4F-4B01DA436567}" type="pres">
      <dgm:prSet presAssocID="{9A6918B1-469A-4B3A-A8FF-985D377FE768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B760AFAC-7380-47A9-8827-E80A6C4B13D7}" type="pres">
      <dgm:prSet presAssocID="{B0245E65-356C-457F-B83D-B3C8B69C0211}" presName="root2" presStyleCnt="0"/>
      <dgm:spPr/>
    </dgm:pt>
    <dgm:pt modelId="{444AFBCD-AC1C-4060-98A2-5217E98EE452}" type="pres">
      <dgm:prSet presAssocID="{B0245E65-356C-457F-B83D-B3C8B69C021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D56DCF-7F06-4897-BB0B-7DD847235D68}" type="pres">
      <dgm:prSet presAssocID="{B0245E65-356C-457F-B83D-B3C8B69C0211}" presName="level3hierChild" presStyleCnt="0"/>
      <dgm:spPr/>
    </dgm:pt>
    <dgm:pt modelId="{A5DED84E-F07A-4749-8969-0E9F16AE2B78}" type="pres">
      <dgm:prSet presAssocID="{349D8F16-82C2-463F-A63E-5674C22B2501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A1B278CA-0222-4E6E-B169-99E44EED1C33}" type="pres">
      <dgm:prSet presAssocID="{349D8F16-82C2-463F-A63E-5674C22B2501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90F1DB0-BD23-42E9-BDC3-C10B18A9E296}" type="pres">
      <dgm:prSet presAssocID="{7A8F1561-C347-4020-AE1F-D820375121DC}" presName="root2" presStyleCnt="0"/>
      <dgm:spPr/>
    </dgm:pt>
    <dgm:pt modelId="{ABEDECFA-CAD8-41AA-92BD-0F0086CB3880}" type="pres">
      <dgm:prSet presAssocID="{7A8F1561-C347-4020-AE1F-D820375121D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6969C2-05B1-45BA-A05D-C784073C9F22}" type="pres">
      <dgm:prSet presAssocID="{7A8F1561-C347-4020-AE1F-D820375121DC}" presName="level3hierChild" presStyleCnt="0"/>
      <dgm:spPr/>
    </dgm:pt>
    <dgm:pt modelId="{CAE801AB-DBFF-4750-BCF6-CD36A624EF66}" type="pres">
      <dgm:prSet presAssocID="{0A51805D-5260-4185-A4BD-667796A3579A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8D38CC0C-8746-4DB2-BAF9-D363F73CA387}" type="pres">
      <dgm:prSet presAssocID="{0A51805D-5260-4185-A4BD-667796A3579A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E4B359A8-7ADA-440C-B56E-C57759350D83}" type="pres">
      <dgm:prSet presAssocID="{0D49FCDA-1E6D-4F6A-BB61-F38CCC571657}" presName="root2" presStyleCnt="0"/>
      <dgm:spPr/>
    </dgm:pt>
    <dgm:pt modelId="{74C7F896-A4FC-4CC1-842B-39DB418E98D1}" type="pres">
      <dgm:prSet presAssocID="{0D49FCDA-1E6D-4F6A-BB61-F38CCC57165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012180-90B8-4C6B-BF52-50E708AA8C29}" type="pres">
      <dgm:prSet presAssocID="{0D49FCDA-1E6D-4F6A-BB61-F38CCC571657}" presName="level3hierChild" presStyleCnt="0"/>
      <dgm:spPr/>
    </dgm:pt>
  </dgm:ptLst>
  <dgm:cxnLst>
    <dgm:cxn modelId="{29A0F633-B841-4087-9F24-3E7751EE7847}" type="presOf" srcId="{0A51805D-5260-4185-A4BD-667796A3579A}" destId="{8D38CC0C-8746-4DB2-BAF9-D363F73CA387}" srcOrd="1" destOrd="0" presId="urn:microsoft.com/office/officeart/2005/8/layout/hierarchy2"/>
    <dgm:cxn modelId="{C93218D1-AD11-48B8-9952-E70A77672957}" type="presOf" srcId="{5AD9315D-0734-45A9-9019-A426A3ABFFF9}" destId="{16951114-FB8A-433E-8F3B-FBBDF8287A0A}" srcOrd="0" destOrd="0" presId="urn:microsoft.com/office/officeart/2005/8/layout/hierarchy2"/>
    <dgm:cxn modelId="{8D9BB4B7-4105-43A1-BC0A-63CA46A0F518}" srcId="{5AD9315D-0734-45A9-9019-A426A3ABFFF9}" destId="{7A8F1561-C347-4020-AE1F-D820375121DC}" srcOrd="1" destOrd="0" parTransId="{349D8F16-82C2-463F-A63E-5674C22B2501}" sibTransId="{09DD8C7E-F778-4C52-99CB-2CE398FE66D4}"/>
    <dgm:cxn modelId="{DD5F52DE-C151-41AE-ACE9-DCDF72A9B7DF}" type="presOf" srcId="{9A6918B1-469A-4B3A-A8FF-985D377FE768}" destId="{A8BA2EC6-BAF4-4990-8AEB-FDF70EBF82F9}" srcOrd="0" destOrd="0" presId="urn:microsoft.com/office/officeart/2005/8/layout/hierarchy2"/>
    <dgm:cxn modelId="{8D006328-DF74-4E5C-855D-4C3C8D12BB3C}" type="presOf" srcId="{349D8F16-82C2-463F-A63E-5674C22B2501}" destId="{A5DED84E-F07A-4749-8969-0E9F16AE2B78}" srcOrd="0" destOrd="0" presId="urn:microsoft.com/office/officeart/2005/8/layout/hierarchy2"/>
    <dgm:cxn modelId="{E411C2D7-5AF4-4726-B488-5A1797FB4E81}" type="presOf" srcId="{B0245E65-356C-457F-B83D-B3C8B69C0211}" destId="{444AFBCD-AC1C-4060-98A2-5217E98EE452}" srcOrd="0" destOrd="0" presId="urn:microsoft.com/office/officeart/2005/8/layout/hierarchy2"/>
    <dgm:cxn modelId="{1B449C8A-A9A4-4908-B6BB-2203FA80F405}" type="presOf" srcId="{349D8F16-82C2-463F-A63E-5674C22B2501}" destId="{A1B278CA-0222-4E6E-B169-99E44EED1C33}" srcOrd="1" destOrd="0" presId="urn:microsoft.com/office/officeart/2005/8/layout/hierarchy2"/>
    <dgm:cxn modelId="{74D33F89-2D16-41D3-A5DF-C7C89F9ED067}" srcId="{EEFBE868-8563-4E09-BA4B-6669CD181B38}" destId="{5AD9315D-0734-45A9-9019-A426A3ABFFF9}" srcOrd="0" destOrd="0" parTransId="{8C99829A-27A1-408E-99DA-E8461BA8DDE4}" sibTransId="{1471F3F4-92CB-4201-ABB3-C7CE5B591EB7}"/>
    <dgm:cxn modelId="{00F78E7E-C0A5-45FA-B077-16DAE2B4F293}" srcId="{5AD9315D-0734-45A9-9019-A426A3ABFFF9}" destId="{B0245E65-356C-457F-B83D-B3C8B69C0211}" srcOrd="0" destOrd="0" parTransId="{9A6918B1-469A-4B3A-A8FF-985D377FE768}" sibTransId="{5F6C7C8B-58BA-4EA6-8874-727194370B15}"/>
    <dgm:cxn modelId="{5F45683D-0015-4FDA-850C-35C24A2825CB}" type="presOf" srcId="{0D49FCDA-1E6D-4F6A-BB61-F38CCC571657}" destId="{74C7F896-A4FC-4CC1-842B-39DB418E98D1}" srcOrd="0" destOrd="0" presId="urn:microsoft.com/office/officeart/2005/8/layout/hierarchy2"/>
    <dgm:cxn modelId="{1D63DC25-7E24-429A-8454-EEE72F8B29B7}" type="presOf" srcId="{EEFBE868-8563-4E09-BA4B-6669CD181B38}" destId="{A7B3DBD9-519B-4066-A30F-055C0DF0243D}" srcOrd="0" destOrd="0" presId="urn:microsoft.com/office/officeart/2005/8/layout/hierarchy2"/>
    <dgm:cxn modelId="{0D0A9F45-C660-48EE-842A-E3B1273E9879}" type="presOf" srcId="{7A8F1561-C347-4020-AE1F-D820375121DC}" destId="{ABEDECFA-CAD8-41AA-92BD-0F0086CB3880}" srcOrd="0" destOrd="0" presId="urn:microsoft.com/office/officeart/2005/8/layout/hierarchy2"/>
    <dgm:cxn modelId="{32755763-5D4A-4A4D-B55E-802FD50E27E9}" srcId="{5AD9315D-0734-45A9-9019-A426A3ABFFF9}" destId="{0D49FCDA-1E6D-4F6A-BB61-F38CCC571657}" srcOrd="2" destOrd="0" parTransId="{0A51805D-5260-4185-A4BD-667796A3579A}" sibTransId="{1DD0133A-CC62-40C3-84B4-91F6853E4913}"/>
    <dgm:cxn modelId="{86931732-9A0E-4E93-913C-30106DB2A932}" type="presOf" srcId="{9A6918B1-469A-4B3A-A8FF-985D377FE768}" destId="{1FDB744D-C17F-4A15-9D4F-4B01DA436567}" srcOrd="1" destOrd="0" presId="urn:microsoft.com/office/officeart/2005/8/layout/hierarchy2"/>
    <dgm:cxn modelId="{5BE23FCC-EBD0-4FDA-9111-04C6B7DD5093}" type="presOf" srcId="{0A51805D-5260-4185-A4BD-667796A3579A}" destId="{CAE801AB-DBFF-4750-BCF6-CD36A624EF66}" srcOrd="0" destOrd="0" presId="urn:microsoft.com/office/officeart/2005/8/layout/hierarchy2"/>
    <dgm:cxn modelId="{BC8C1AD4-C6B5-4A8F-A4ED-C61E4BF30855}" type="presParOf" srcId="{A7B3DBD9-519B-4066-A30F-055C0DF0243D}" destId="{1F998D17-5574-4469-83C9-2C74966B32F3}" srcOrd="0" destOrd="0" presId="urn:microsoft.com/office/officeart/2005/8/layout/hierarchy2"/>
    <dgm:cxn modelId="{79903FB2-79B6-4041-BB26-1FC02B9E8BAC}" type="presParOf" srcId="{1F998D17-5574-4469-83C9-2C74966B32F3}" destId="{16951114-FB8A-433E-8F3B-FBBDF8287A0A}" srcOrd="0" destOrd="0" presId="urn:microsoft.com/office/officeart/2005/8/layout/hierarchy2"/>
    <dgm:cxn modelId="{644A4368-52DE-46C3-A801-C5ACD384C95F}" type="presParOf" srcId="{1F998D17-5574-4469-83C9-2C74966B32F3}" destId="{0C6B37F5-90E7-480E-AF26-6BCAA34791CC}" srcOrd="1" destOrd="0" presId="urn:microsoft.com/office/officeart/2005/8/layout/hierarchy2"/>
    <dgm:cxn modelId="{13429207-4121-4F52-A88A-3E8EFB47A43C}" type="presParOf" srcId="{0C6B37F5-90E7-480E-AF26-6BCAA34791CC}" destId="{A8BA2EC6-BAF4-4990-8AEB-FDF70EBF82F9}" srcOrd="0" destOrd="0" presId="urn:microsoft.com/office/officeart/2005/8/layout/hierarchy2"/>
    <dgm:cxn modelId="{917A33F5-26D9-4826-9179-1E22E555E136}" type="presParOf" srcId="{A8BA2EC6-BAF4-4990-8AEB-FDF70EBF82F9}" destId="{1FDB744D-C17F-4A15-9D4F-4B01DA436567}" srcOrd="0" destOrd="0" presId="urn:microsoft.com/office/officeart/2005/8/layout/hierarchy2"/>
    <dgm:cxn modelId="{D9AE62A7-E031-45CB-9214-5BE97C103649}" type="presParOf" srcId="{0C6B37F5-90E7-480E-AF26-6BCAA34791CC}" destId="{B760AFAC-7380-47A9-8827-E80A6C4B13D7}" srcOrd="1" destOrd="0" presId="urn:microsoft.com/office/officeart/2005/8/layout/hierarchy2"/>
    <dgm:cxn modelId="{8EAF5294-0B78-4AD2-B5C6-55B61ED4F17E}" type="presParOf" srcId="{B760AFAC-7380-47A9-8827-E80A6C4B13D7}" destId="{444AFBCD-AC1C-4060-98A2-5217E98EE452}" srcOrd="0" destOrd="0" presId="urn:microsoft.com/office/officeart/2005/8/layout/hierarchy2"/>
    <dgm:cxn modelId="{16C5479E-FB98-462E-8BEB-D8705B6B110B}" type="presParOf" srcId="{B760AFAC-7380-47A9-8827-E80A6C4B13D7}" destId="{E3D56DCF-7F06-4897-BB0B-7DD847235D68}" srcOrd="1" destOrd="0" presId="urn:microsoft.com/office/officeart/2005/8/layout/hierarchy2"/>
    <dgm:cxn modelId="{35B5ABF3-5754-4E42-99B8-CE25EE61CA12}" type="presParOf" srcId="{0C6B37F5-90E7-480E-AF26-6BCAA34791CC}" destId="{A5DED84E-F07A-4749-8969-0E9F16AE2B78}" srcOrd="2" destOrd="0" presId="urn:microsoft.com/office/officeart/2005/8/layout/hierarchy2"/>
    <dgm:cxn modelId="{CE500526-FD18-4608-93DE-580FEF8AE128}" type="presParOf" srcId="{A5DED84E-F07A-4749-8969-0E9F16AE2B78}" destId="{A1B278CA-0222-4E6E-B169-99E44EED1C33}" srcOrd="0" destOrd="0" presId="urn:microsoft.com/office/officeart/2005/8/layout/hierarchy2"/>
    <dgm:cxn modelId="{5725D494-BD4D-4798-BF63-6C62985F00A8}" type="presParOf" srcId="{0C6B37F5-90E7-480E-AF26-6BCAA34791CC}" destId="{F90F1DB0-BD23-42E9-BDC3-C10B18A9E296}" srcOrd="3" destOrd="0" presId="urn:microsoft.com/office/officeart/2005/8/layout/hierarchy2"/>
    <dgm:cxn modelId="{87DD29E0-4D86-44E8-9C88-0BB8E28C6927}" type="presParOf" srcId="{F90F1DB0-BD23-42E9-BDC3-C10B18A9E296}" destId="{ABEDECFA-CAD8-41AA-92BD-0F0086CB3880}" srcOrd="0" destOrd="0" presId="urn:microsoft.com/office/officeart/2005/8/layout/hierarchy2"/>
    <dgm:cxn modelId="{DBDA1F1D-30FC-4A66-846B-39DD634CDF52}" type="presParOf" srcId="{F90F1DB0-BD23-42E9-BDC3-C10B18A9E296}" destId="{636969C2-05B1-45BA-A05D-C784073C9F22}" srcOrd="1" destOrd="0" presId="urn:microsoft.com/office/officeart/2005/8/layout/hierarchy2"/>
    <dgm:cxn modelId="{A94D163C-880C-4FDD-90B9-21C7D18F9BE1}" type="presParOf" srcId="{0C6B37F5-90E7-480E-AF26-6BCAA34791CC}" destId="{CAE801AB-DBFF-4750-BCF6-CD36A624EF66}" srcOrd="4" destOrd="0" presId="urn:microsoft.com/office/officeart/2005/8/layout/hierarchy2"/>
    <dgm:cxn modelId="{E7E264D6-DADC-4A71-BCC9-538A00FF7753}" type="presParOf" srcId="{CAE801AB-DBFF-4750-BCF6-CD36A624EF66}" destId="{8D38CC0C-8746-4DB2-BAF9-D363F73CA387}" srcOrd="0" destOrd="0" presId="urn:microsoft.com/office/officeart/2005/8/layout/hierarchy2"/>
    <dgm:cxn modelId="{33F7264C-972B-404E-A9C5-C08B34257F07}" type="presParOf" srcId="{0C6B37F5-90E7-480E-AF26-6BCAA34791CC}" destId="{E4B359A8-7ADA-440C-B56E-C57759350D83}" srcOrd="5" destOrd="0" presId="urn:microsoft.com/office/officeart/2005/8/layout/hierarchy2"/>
    <dgm:cxn modelId="{1F02A5CC-FD3D-4EA7-A1F7-78AAAF4DBB27}" type="presParOf" srcId="{E4B359A8-7ADA-440C-B56E-C57759350D83}" destId="{74C7F896-A4FC-4CC1-842B-39DB418E98D1}" srcOrd="0" destOrd="0" presId="urn:microsoft.com/office/officeart/2005/8/layout/hierarchy2"/>
    <dgm:cxn modelId="{9F66C635-64D7-4ABB-A94A-D1B7D8747187}" type="presParOf" srcId="{E4B359A8-7ADA-440C-B56E-C57759350D83}" destId="{79012180-90B8-4C6B-BF52-50E708AA8C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66FA6-0484-4ADA-99E5-DB715105F0F7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99E2C7B-3C4E-4AB9-A1D3-918A9B55D889}">
      <dgm:prSet phldrT="[文字]" custT="1"/>
      <dgm:spPr/>
      <dgm:t>
        <a:bodyPr/>
        <a:lstStyle/>
        <a:p>
          <a:pPr algn="ctr"/>
          <a:r>
            <a:rPr lang="zh-TW" altLang="en-US" sz="2800" dirty="0" smtClean="0">
              <a:latin typeface="華康流隸體(P)" pitchFamily="66" charset="-120"/>
              <a:ea typeface="超研澤中圓" pitchFamily="49" charset="-120"/>
            </a:rPr>
            <a:t>身體狀況不佳</a:t>
          </a:r>
          <a:endParaRPr lang="zh-TW" altLang="en-US" sz="2800" dirty="0">
            <a:latin typeface="華康流隸體(P)" pitchFamily="66" charset="-120"/>
            <a:ea typeface="超研澤中圓" pitchFamily="49" charset="-120"/>
          </a:endParaRPr>
        </a:p>
      </dgm:t>
    </dgm:pt>
    <dgm:pt modelId="{D6D5B37E-8383-4491-9345-E8A42FD0FB40}" type="parTrans" cxnId="{11FF8E64-B32B-4BCF-8CDA-4F5F985FD782}">
      <dgm:prSet/>
      <dgm:spPr/>
      <dgm:t>
        <a:bodyPr/>
        <a:lstStyle/>
        <a:p>
          <a:endParaRPr lang="zh-TW" altLang="en-US"/>
        </a:p>
      </dgm:t>
    </dgm:pt>
    <dgm:pt modelId="{B2CCA18D-ED59-4E0C-B169-863E198E6923}" type="sibTrans" cxnId="{11FF8E64-B32B-4BCF-8CDA-4F5F985FD782}">
      <dgm:prSet/>
      <dgm:spPr/>
      <dgm:t>
        <a:bodyPr/>
        <a:lstStyle/>
        <a:p>
          <a:pPr algn="ctr"/>
          <a:endParaRPr lang="zh-TW" altLang="en-US">
            <a:latin typeface="華康流隸體(P)" pitchFamily="66" charset="-120"/>
            <a:ea typeface="華康流隸體(P)" pitchFamily="66" charset="-120"/>
          </a:endParaRPr>
        </a:p>
      </dgm:t>
    </dgm:pt>
    <dgm:pt modelId="{CD1DB34F-9CAD-407B-833F-AD995DE4683C}">
      <dgm:prSet phldrT="[文字]"/>
      <dgm:spPr/>
      <dgm:t>
        <a:bodyPr/>
        <a:lstStyle/>
        <a:p>
          <a:pPr algn="ctr"/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調整飲食問題</a:t>
          </a:r>
          <a:r>
            <a:rPr lang="en-US" altLang="zh-TW" dirty="0" smtClean="0">
              <a:latin typeface="華康流隸體(P)" pitchFamily="66" charset="-120"/>
              <a:ea typeface="超研澤中圓" pitchFamily="49" charset="-120"/>
            </a:rPr>
            <a:t>           </a:t>
          </a:r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改善就是毛髮</a:t>
          </a:r>
          <a:endParaRPr lang="zh-TW" altLang="en-US" dirty="0">
            <a:latin typeface="華康流隸體(P)" pitchFamily="66" charset="-120"/>
            <a:ea typeface="超研澤中圓" pitchFamily="49" charset="-120"/>
          </a:endParaRPr>
        </a:p>
      </dgm:t>
    </dgm:pt>
    <dgm:pt modelId="{AC2EA6DE-566F-4136-800C-5325E77E9AF6}" type="parTrans" cxnId="{BA166F96-56C0-4555-ADCB-4409BD54D1E6}">
      <dgm:prSet/>
      <dgm:spPr/>
      <dgm:t>
        <a:bodyPr/>
        <a:lstStyle/>
        <a:p>
          <a:endParaRPr lang="zh-TW" altLang="en-US"/>
        </a:p>
      </dgm:t>
    </dgm:pt>
    <dgm:pt modelId="{9429EADA-9745-4D61-B737-25D4934E4213}" type="sibTrans" cxnId="{BA166F96-56C0-4555-ADCB-4409BD54D1E6}">
      <dgm:prSet/>
      <dgm:spPr/>
      <dgm:t>
        <a:bodyPr/>
        <a:lstStyle/>
        <a:p>
          <a:pPr algn="ctr"/>
          <a:endParaRPr lang="zh-TW" altLang="en-US">
            <a:latin typeface="華康流隸體(P)" pitchFamily="66" charset="-120"/>
            <a:ea typeface="華康流隸體(P)" pitchFamily="66" charset="-120"/>
          </a:endParaRPr>
        </a:p>
      </dgm:t>
    </dgm:pt>
    <dgm:pt modelId="{72036A1D-08D5-4253-99F6-99AB88EEF099}">
      <dgm:prSet phldrT="[文字]"/>
      <dgm:spPr/>
      <dgm:t>
        <a:bodyPr/>
        <a:lstStyle/>
        <a:p>
          <a:pPr algn="ctr"/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難忘導盲習性</a:t>
          </a:r>
          <a:r>
            <a:rPr lang="zh-TW" altLang="en-US" dirty="0" smtClean="0">
              <a:latin typeface="華康流隸體(P)" pitchFamily="66" charset="-120"/>
              <a:ea typeface="超研澤中圓" pitchFamily="49" charset="-120"/>
            </a:rPr>
            <a:t>？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Ex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altLang="en-US" dirty="0" smtClean="0">
              <a:latin typeface="華康流隸體(P)" pitchFamily="66" charset="-120"/>
              <a:ea typeface="超研澤中圓" pitchFamily="49" charset="-120"/>
            </a:rPr>
            <a:t>聽</a:t>
          </a:r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候</a:t>
          </a:r>
          <a:r>
            <a:rPr lang="zh-TW" altLang="en-US" dirty="0" smtClean="0">
              <a:latin typeface="華康流隸體(P)" pitchFamily="66" charset="-120"/>
              <a:ea typeface="超研澤中圓" pitchFamily="49" charset="-120"/>
            </a:rPr>
            <a:t>指令、</a:t>
          </a:r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忍耐壓抑的行為模式</a:t>
          </a:r>
          <a:endParaRPr lang="zh-TW" altLang="en-US" dirty="0">
            <a:latin typeface="華康流隸體(P)" pitchFamily="66" charset="-120"/>
            <a:ea typeface="超研澤中圓" pitchFamily="49" charset="-120"/>
          </a:endParaRPr>
        </a:p>
      </dgm:t>
    </dgm:pt>
    <dgm:pt modelId="{3D74E459-84DC-4028-BDD9-35D0B662E097}" type="parTrans" cxnId="{6115A7AC-4DE5-4066-88BE-4506D266F960}">
      <dgm:prSet/>
      <dgm:spPr/>
      <dgm:t>
        <a:bodyPr/>
        <a:lstStyle/>
        <a:p>
          <a:endParaRPr lang="zh-TW" altLang="en-US"/>
        </a:p>
      </dgm:t>
    </dgm:pt>
    <dgm:pt modelId="{C81457D5-8DE8-4C63-86DB-5E9433FF913C}" type="sibTrans" cxnId="{6115A7AC-4DE5-4066-88BE-4506D266F960}">
      <dgm:prSet/>
      <dgm:spPr/>
      <dgm:t>
        <a:bodyPr/>
        <a:lstStyle/>
        <a:p>
          <a:pPr algn="ctr"/>
          <a:endParaRPr lang="zh-TW" altLang="en-US">
            <a:latin typeface="華康流隸體(P)" pitchFamily="66" charset="-120"/>
            <a:ea typeface="華康流隸體(P)" pitchFamily="66" charset="-120"/>
          </a:endParaRPr>
        </a:p>
      </dgm:t>
    </dgm:pt>
    <dgm:pt modelId="{694D1F24-9F79-4130-87EE-88CC8CDF8283}">
      <dgm:prSet phldrT="[文字]"/>
      <dgm:spPr/>
      <dgm:t>
        <a:bodyPr/>
        <a:lstStyle/>
        <a:p>
          <a:pPr algn="ctr"/>
          <a:r>
            <a:rPr lang="zh-TW" altLang="zh-TW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散步時，順著</a:t>
          </a:r>
          <a:r>
            <a:rPr lang="en-US" altLang="zh-TW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Aggie</a:t>
          </a:r>
          <a:r>
            <a:rPr lang="zh-TW" altLang="zh-TW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自己想走的方向</a:t>
          </a:r>
          <a:r>
            <a:rPr lang="zh-TW" altLang="en-US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或是</a:t>
          </a:r>
          <a:r>
            <a:rPr lang="zh-TW" altLang="zh-TW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多用語調、零食等獎勵方式來開導行為</a:t>
          </a:r>
          <a:endParaRPr lang="zh-TW" altLang="en-US" dirty="0">
            <a:solidFill>
              <a:schemeClr val="bg2"/>
            </a:solidFill>
            <a:latin typeface="標楷體" pitchFamily="65" charset="-120"/>
            <a:ea typeface="超研澤中圓" pitchFamily="49" charset="-120"/>
          </a:endParaRPr>
        </a:p>
      </dgm:t>
    </dgm:pt>
    <dgm:pt modelId="{0F9B1FB0-FA01-4BA3-9E16-63AD6CCCE21F}" type="parTrans" cxnId="{DF43DB12-06BC-45F5-9274-1DDE1B04A9F8}">
      <dgm:prSet/>
      <dgm:spPr/>
      <dgm:t>
        <a:bodyPr/>
        <a:lstStyle/>
        <a:p>
          <a:endParaRPr lang="zh-TW" altLang="en-US"/>
        </a:p>
      </dgm:t>
    </dgm:pt>
    <dgm:pt modelId="{8E013379-044B-4EF3-AA6B-501145230A22}" type="sibTrans" cxnId="{DF43DB12-06BC-45F5-9274-1DDE1B04A9F8}">
      <dgm:prSet/>
      <dgm:spPr/>
      <dgm:t>
        <a:bodyPr/>
        <a:lstStyle/>
        <a:p>
          <a:pPr algn="ctr"/>
          <a:endParaRPr lang="zh-TW" altLang="en-US">
            <a:latin typeface="華康流隸體(P)" pitchFamily="66" charset="-120"/>
            <a:ea typeface="華康流隸體(P)" pitchFamily="66" charset="-120"/>
          </a:endParaRPr>
        </a:p>
      </dgm:t>
    </dgm:pt>
    <dgm:pt modelId="{C0A443A8-F0BB-452E-9934-F49A21CB49F7}">
      <dgm:prSet phldrT="[文字]"/>
      <dgm:spPr/>
      <dgm:t>
        <a:bodyPr/>
        <a:lstStyle/>
        <a:p>
          <a:pPr algn="ctr"/>
          <a:r>
            <a:rPr lang="zh-TW" dirty="0" smtClean="0">
              <a:latin typeface="華康流隸體(P)" pitchFamily="66" charset="-120"/>
              <a:ea typeface="超研澤中圓" pitchFamily="49" charset="-120"/>
            </a:rPr>
            <a:t>電視兼差 再創生命第二春</a:t>
          </a:r>
          <a:endParaRPr lang="zh-TW" altLang="en-US" dirty="0">
            <a:solidFill>
              <a:schemeClr val="bg2"/>
            </a:solidFill>
            <a:latin typeface="華康流隸體(P)" pitchFamily="66" charset="-120"/>
            <a:ea typeface="超研澤中圓" pitchFamily="49" charset="-120"/>
          </a:endParaRPr>
        </a:p>
      </dgm:t>
    </dgm:pt>
    <dgm:pt modelId="{D7FF8719-B718-4D6E-9205-538BFCF0CD7A}" type="parTrans" cxnId="{7D1F1487-477B-490A-87F2-D97EE01375F0}">
      <dgm:prSet/>
      <dgm:spPr/>
      <dgm:t>
        <a:bodyPr/>
        <a:lstStyle/>
        <a:p>
          <a:endParaRPr lang="zh-TW" altLang="en-US"/>
        </a:p>
      </dgm:t>
    </dgm:pt>
    <dgm:pt modelId="{E8CBF6C9-ECA9-4DE0-A252-B4AE8BC90D80}" type="sibTrans" cxnId="{7D1F1487-477B-490A-87F2-D97EE01375F0}">
      <dgm:prSet/>
      <dgm:spPr/>
      <dgm:t>
        <a:bodyPr/>
        <a:lstStyle/>
        <a:p>
          <a:endParaRPr lang="zh-TW" altLang="en-US"/>
        </a:p>
      </dgm:t>
    </dgm:pt>
    <dgm:pt modelId="{E56C2BAE-78E8-4BDD-A17A-71D310C41E42}" type="pres">
      <dgm:prSet presAssocID="{FBE66FA6-0484-4ADA-99E5-DB715105F0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B5980E3-8E11-40C7-B532-B4C2E2878203}" type="pres">
      <dgm:prSet presAssocID="{FBE66FA6-0484-4ADA-99E5-DB715105F0F7}" presName="dummyMaxCanvas" presStyleCnt="0">
        <dgm:presLayoutVars/>
      </dgm:prSet>
      <dgm:spPr/>
    </dgm:pt>
    <dgm:pt modelId="{CC5661CD-77FC-4426-B3C5-C5878A254E7C}" type="pres">
      <dgm:prSet presAssocID="{FBE66FA6-0484-4ADA-99E5-DB715105F0F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4C03E4-01DD-49AA-A5E3-541823C29038}" type="pres">
      <dgm:prSet presAssocID="{FBE66FA6-0484-4ADA-99E5-DB715105F0F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9C06B8-EE29-4AF5-A462-97F2AD55665D}" type="pres">
      <dgm:prSet presAssocID="{FBE66FA6-0484-4ADA-99E5-DB715105F0F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938024-142F-4796-923C-04D6E41D0743}" type="pres">
      <dgm:prSet presAssocID="{FBE66FA6-0484-4ADA-99E5-DB715105F0F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4326CA-5674-4BBA-A63D-9F9D52FBD97A}" type="pres">
      <dgm:prSet presAssocID="{FBE66FA6-0484-4ADA-99E5-DB715105F0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E228B-80B3-48F1-9C1D-8DEFC3395C9A}" type="pres">
      <dgm:prSet presAssocID="{FBE66FA6-0484-4ADA-99E5-DB715105F0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7E93B6-DFFB-4769-8213-5409EAAD12CB}" type="pres">
      <dgm:prSet presAssocID="{FBE66FA6-0484-4ADA-99E5-DB715105F0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F2F9E-272D-45CD-AEF5-036626DC19B9}" type="pres">
      <dgm:prSet presAssocID="{FBE66FA6-0484-4ADA-99E5-DB715105F0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0AA1E4-38B3-4A00-9918-DC4FA9F84123}" type="pres">
      <dgm:prSet presAssocID="{FBE66FA6-0484-4ADA-99E5-DB715105F0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4F9D9D-642C-4592-BC72-9756B505A895}" type="pres">
      <dgm:prSet presAssocID="{FBE66FA6-0484-4ADA-99E5-DB715105F0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AA41F8-CFB1-41A2-81A7-138C133445E4}" type="pres">
      <dgm:prSet presAssocID="{FBE66FA6-0484-4ADA-99E5-DB715105F0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E88838-4F35-4437-8FBC-17F139E550FE}" type="pres">
      <dgm:prSet presAssocID="{FBE66FA6-0484-4ADA-99E5-DB715105F0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A6129E-9A75-41DD-BDD6-0496CF7A9A2C}" type="pres">
      <dgm:prSet presAssocID="{FBE66FA6-0484-4ADA-99E5-DB715105F0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116A16-5978-4927-B29A-4982B023B186}" type="pres">
      <dgm:prSet presAssocID="{FBE66FA6-0484-4ADA-99E5-DB715105F0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2C7982-A48C-43A6-B765-CA02F6B6A034}" type="presOf" srcId="{499E2C7B-3C4E-4AB9-A1D3-918A9B55D889}" destId="{D84F9D9D-642C-4592-BC72-9756B505A895}" srcOrd="1" destOrd="0" presId="urn:microsoft.com/office/officeart/2005/8/layout/vProcess5"/>
    <dgm:cxn modelId="{6115A7AC-4DE5-4066-88BE-4506D266F960}" srcId="{FBE66FA6-0484-4ADA-99E5-DB715105F0F7}" destId="{72036A1D-08D5-4253-99F6-99AB88EEF099}" srcOrd="2" destOrd="0" parTransId="{3D74E459-84DC-4028-BDD9-35D0B662E097}" sibTransId="{C81457D5-8DE8-4C63-86DB-5E9433FF913C}"/>
    <dgm:cxn modelId="{846C13C3-B82C-4CB9-AE5F-36B001203751}" type="presOf" srcId="{FBE66FA6-0484-4ADA-99E5-DB715105F0F7}" destId="{E56C2BAE-78E8-4BDD-A17A-71D310C41E42}" srcOrd="0" destOrd="0" presId="urn:microsoft.com/office/officeart/2005/8/layout/vProcess5"/>
    <dgm:cxn modelId="{630937BA-195A-4587-96C3-7F915B7186EB}" type="presOf" srcId="{694D1F24-9F79-4130-87EE-88CC8CDF8283}" destId="{8A938024-142F-4796-923C-04D6E41D0743}" srcOrd="0" destOrd="0" presId="urn:microsoft.com/office/officeart/2005/8/layout/vProcess5"/>
    <dgm:cxn modelId="{033D6900-0467-495E-82B6-80E9D8C591E8}" type="presOf" srcId="{B2CCA18D-ED59-4E0C-B169-863E198E6923}" destId="{5A2E228B-80B3-48F1-9C1D-8DEFC3395C9A}" srcOrd="0" destOrd="0" presId="urn:microsoft.com/office/officeart/2005/8/layout/vProcess5"/>
    <dgm:cxn modelId="{957E9F1C-DD48-412C-8FB5-4B8988995535}" type="presOf" srcId="{C81457D5-8DE8-4C63-86DB-5E9433FF913C}" destId="{C7EF2F9E-272D-45CD-AEF5-036626DC19B9}" srcOrd="0" destOrd="0" presId="urn:microsoft.com/office/officeart/2005/8/layout/vProcess5"/>
    <dgm:cxn modelId="{11FF8E64-B32B-4BCF-8CDA-4F5F985FD782}" srcId="{FBE66FA6-0484-4ADA-99E5-DB715105F0F7}" destId="{499E2C7B-3C4E-4AB9-A1D3-918A9B55D889}" srcOrd="0" destOrd="0" parTransId="{D6D5B37E-8383-4491-9345-E8A42FD0FB40}" sibTransId="{B2CCA18D-ED59-4E0C-B169-863E198E6923}"/>
    <dgm:cxn modelId="{F19135DB-7237-4132-AC1F-260A8592395C}" type="presOf" srcId="{8E013379-044B-4EF3-AA6B-501145230A22}" destId="{370AA1E4-38B3-4A00-9918-DC4FA9F84123}" srcOrd="0" destOrd="0" presId="urn:microsoft.com/office/officeart/2005/8/layout/vProcess5"/>
    <dgm:cxn modelId="{EDCA31A8-89C2-4FBE-8D76-88308959AA1E}" type="presOf" srcId="{72036A1D-08D5-4253-99F6-99AB88EEF099}" destId="{479C06B8-EE29-4AF5-A462-97F2AD55665D}" srcOrd="0" destOrd="0" presId="urn:microsoft.com/office/officeart/2005/8/layout/vProcess5"/>
    <dgm:cxn modelId="{90E88171-20F8-4EE0-ACB0-C0E1277A3BE1}" type="presOf" srcId="{694D1F24-9F79-4130-87EE-88CC8CDF8283}" destId="{5BA6129E-9A75-41DD-BDD6-0496CF7A9A2C}" srcOrd="1" destOrd="0" presId="urn:microsoft.com/office/officeart/2005/8/layout/vProcess5"/>
    <dgm:cxn modelId="{6783B2D0-7B63-46A7-BBFE-A36C4B28D30B}" type="presOf" srcId="{CD1DB34F-9CAD-407B-833F-AD995DE4683C}" destId="{6F4C03E4-01DD-49AA-A5E3-541823C29038}" srcOrd="0" destOrd="0" presId="urn:microsoft.com/office/officeart/2005/8/layout/vProcess5"/>
    <dgm:cxn modelId="{468FAB8C-BEE6-4D83-8593-90BE67D9F499}" type="presOf" srcId="{72036A1D-08D5-4253-99F6-99AB88EEF099}" destId="{0AE88838-4F35-4437-8FBC-17F139E550FE}" srcOrd="1" destOrd="0" presId="urn:microsoft.com/office/officeart/2005/8/layout/vProcess5"/>
    <dgm:cxn modelId="{D2F759FD-F098-4A03-B23D-E54BF9DE5BF0}" type="presOf" srcId="{C0A443A8-F0BB-452E-9934-F49A21CB49F7}" destId="{F0116A16-5978-4927-B29A-4982B023B186}" srcOrd="1" destOrd="0" presId="urn:microsoft.com/office/officeart/2005/8/layout/vProcess5"/>
    <dgm:cxn modelId="{EF3E1999-F036-41E0-8E43-5DF074E4CBF6}" type="presOf" srcId="{9429EADA-9745-4D61-B737-25D4934E4213}" destId="{D27E93B6-DFFB-4769-8213-5409EAAD12CB}" srcOrd="0" destOrd="0" presId="urn:microsoft.com/office/officeart/2005/8/layout/vProcess5"/>
    <dgm:cxn modelId="{1007BA9E-D563-4344-B825-7B4C7BD85B83}" type="presOf" srcId="{C0A443A8-F0BB-452E-9934-F49A21CB49F7}" destId="{C44326CA-5674-4BBA-A63D-9F9D52FBD97A}" srcOrd="0" destOrd="0" presId="urn:microsoft.com/office/officeart/2005/8/layout/vProcess5"/>
    <dgm:cxn modelId="{BA166F96-56C0-4555-ADCB-4409BD54D1E6}" srcId="{FBE66FA6-0484-4ADA-99E5-DB715105F0F7}" destId="{CD1DB34F-9CAD-407B-833F-AD995DE4683C}" srcOrd="1" destOrd="0" parTransId="{AC2EA6DE-566F-4136-800C-5325E77E9AF6}" sibTransId="{9429EADA-9745-4D61-B737-25D4934E4213}"/>
    <dgm:cxn modelId="{24FA71C0-41E3-488A-A64B-C081170B5E96}" type="presOf" srcId="{499E2C7B-3C4E-4AB9-A1D3-918A9B55D889}" destId="{CC5661CD-77FC-4426-B3C5-C5878A254E7C}" srcOrd="0" destOrd="0" presId="urn:microsoft.com/office/officeart/2005/8/layout/vProcess5"/>
    <dgm:cxn modelId="{7D1F1487-477B-490A-87F2-D97EE01375F0}" srcId="{FBE66FA6-0484-4ADA-99E5-DB715105F0F7}" destId="{C0A443A8-F0BB-452E-9934-F49A21CB49F7}" srcOrd="4" destOrd="0" parTransId="{D7FF8719-B718-4D6E-9205-538BFCF0CD7A}" sibTransId="{E8CBF6C9-ECA9-4DE0-A252-B4AE8BC90D80}"/>
    <dgm:cxn modelId="{70CEB784-2AAC-4877-8C4B-06D0B2D58DE0}" type="presOf" srcId="{CD1DB34F-9CAD-407B-833F-AD995DE4683C}" destId="{61AA41F8-CFB1-41A2-81A7-138C133445E4}" srcOrd="1" destOrd="0" presId="urn:microsoft.com/office/officeart/2005/8/layout/vProcess5"/>
    <dgm:cxn modelId="{DF43DB12-06BC-45F5-9274-1DDE1B04A9F8}" srcId="{FBE66FA6-0484-4ADA-99E5-DB715105F0F7}" destId="{694D1F24-9F79-4130-87EE-88CC8CDF8283}" srcOrd="3" destOrd="0" parTransId="{0F9B1FB0-FA01-4BA3-9E16-63AD6CCCE21F}" sibTransId="{8E013379-044B-4EF3-AA6B-501145230A22}"/>
    <dgm:cxn modelId="{9B3E5677-9622-432C-873C-B24C97129E84}" type="presParOf" srcId="{E56C2BAE-78E8-4BDD-A17A-71D310C41E42}" destId="{8B5980E3-8E11-40C7-B532-B4C2E2878203}" srcOrd="0" destOrd="0" presId="urn:microsoft.com/office/officeart/2005/8/layout/vProcess5"/>
    <dgm:cxn modelId="{9E64F4BA-D2C5-42F9-91E6-EF42AC708043}" type="presParOf" srcId="{E56C2BAE-78E8-4BDD-A17A-71D310C41E42}" destId="{CC5661CD-77FC-4426-B3C5-C5878A254E7C}" srcOrd="1" destOrd="0" presId="urn:microsoft.com/office/officeart/2005/8/layout/vProcess5"/>
    <dgm:cxn modelId="{8A43B29A-AB59-4689-95ED-FFC939772656}" type="presParOf" srcId="{E56C2BAE-78E8-4BDD-A17A-71D310C41E42}" destId="{6F4C03E4-01DD-49AA-A5E3-541823C29038}" srcOrd="2" destOrd="0" presId="urn:microsoft.com/office/officeart/2005/8/layout/vProcess5"/>
    <dgm:cxn modelId="{56C01287-0B0B-4819-9F70-208A9C094023}" type="presParOf" srcId="{E56C2BAE-78E8-4BDD-A17A-71D310C41E42}" destId="{479C06B8-EE29-4AF5-A462-97F2AD55665D}" srcOrd="3" destOrd="0" presId="urn:microsoft.com/office/officeart/2005/8/layout/vProcess5"/>
    <dgm:cxn modelId="{9DFADAD1-989F-450F-8FC5-ADEC8160AAD5}" type="presParOf" srcId="{E56C2BAE-78E8-4BDD-A17A-71D310C41E42}" destId="{8A938024-142F-4796-923C-04D6E41D0743}" srcOrd="4" destOrd="0" presId="urn:microsoft.com/office/officeart/2005/8/layout/vProcess5"/>
    <dgm:cxn modelId="{3DB89492-4B5F-43FC-920F-6DA7463EFFC7}" type="presParOf" srcId="{E56C2BAE-78E8-4BDD-A17A-71D310C41E42}" destId="{C44326CA-5674-4BBA-A63D-9F9D52FBD97A}" srcOrd="5" destOrd="0" presId="urn:microsoft.com/office/officeart/2005/8/layout/vProcess5"/>
    <dgm:cxn modelId="{8C7DC200-0983-4C00-B130-BC887973703F}" type="presParOf" srcId="{E56C2BAE-78E8-4BDD-A17A-71D310C41E42}" destId="{5A2E228B-80B3-48F1-9C1D-8DEFC3395C9A}" srcOrd="6" destOrd="0" presId="urn:microsoft.com/office/officeart/2005/8/layout/vProcess5"/>
    <dgm:cxn modelId="{E0F20680-FA9C-4F34-B213-CE8FEA053C52}" type="presParOf" srcId="{E56C2BAE-78E8-4BDD-A17A-71D310C41E42}" destId="{D27E93B6-DFFB-4769-8213-5409EAAD12CB}" srcOrd="7" destOrd="0" presId="urn:microsoft.com/office/officeart/2005/8/layout/vProcess5"/>
    <dgm:cxn modelId="{7650ED74-E041-4B6A-932B-915AD8FEC6F1}" type="presParOf" srcId="{E56C2BAE-78E8-4BDD-A17A-71D310C41E42}" destId="{C7EF2F9E-272D-45CD-AEF5-036626DC19B9}" srcOrd="8" destOrd="0" presId="urn:microsoft.com/office/officeart/2005/8/layout/vProcess5"/>
    <dgm:cxn modelId="{1F82E1EA-5109-4A50-B1A6-D60BDF6484E5}" type="presParOf" srcId="{E56C2BAE-78E8-4BDD-A17A-71D310C41E42}" destId="{370AA1E4-38B3-4A00-9918-DC4FA9F84123}" srcOrd="9" destOrd="0" presId="urn:microsoft.com/office/officeart/2005/8/layout/vProcess5"/>
    <dgm:cxn modelId="{1A1A144E-F30A-402C-9C62-8018BF38D372}" type="presParOf" srcId="{E56C2BAE-78E8-4BDD-A17A-71D310C41E42}" destId="{D84F9D9D-642C-4592-BC72-9756B505A895}" srcOrd="10" destOrd="0" presId="urn:microsoft.com/office/officeart/2005/8/layout/vProcess5"/>
    <dgm:cxn modelId="{9F9E68EB-3B11-4FEB-B5E7-731492721380}" type="presParOf" srcId="{E56C2BAE-78E8-4BDD-A17A-71D310C41E42}" destId="{61AA41F8-CFB1-41A2-81A7-138C133445E4}" srcOrd="11" destOrd="0" presId="urn:microsoft.com/office/officeart/2005/8/layout/vProcess5"/>
    <dgm:cxn modelId="{9FB56298-6DA4-42B3-BB1C-79421C6D54B2}" type="presParOf" srcId="{E56C2BAE-78E8-4BDD-A17A-71D310C41E42}" destId="{0AE88838-4F35-4437-8FBC-17F139E550FE}" srcOrd="12" destOrd="0" presId="urn:microsoft.com/office/officeart/2005/8/layout/vProcess5"/>
    <dgm:cxn modelId="{EAEBFF38-AEF9-4AA4-B859-BB7F64EE84F5}" type="presParOf" srcId="{E56C2BAE-78E8-4BDD-A17A-71D310C41E42}" destId="{5BA6129E-9A75-41DD-BDD6-0496CF7A9A2C}" srcOrd="13" destOrd="0" presId="urn:microsoft.com/office/officeart/2005/8/layout/vProcess5"/>
    <dgm:cxn modelId="{D04D6362-56F5-4090-97FD-B4A033AB0083}" type="presParOf" srcId="{E56C2BAE-78E8-4BDD-A17A-71D310C41E42}" destId="{F0116A16-5978-4927-B29A-4982B023B1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7FAA7-5387-4EF2-BF42-46BFE252D8D7}">
      <dsp:nvSpPr>
        <dsp:cNvPr id="0" name=""/>
        <dsp:cNvSpPr/>
      </dsp:nvSpPr>
      <dsp:spPr>
        <a:xfrm>
          <a:off x="714208" y="738"/>
          <a:ext cx="2806835" cy="2806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4470" tIns="50800" rIns="15447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標楷體" pitchFamily="65" charset="-120"/>
              <a:ea typeface="超研澤中圓" pitchFamily="49" charset="-120"/>
            </a:rPr>
            <a:t>導盲犬訓練師</a:t>
          </a:r>
          <a:endParaRPr lang="en-US" sz="40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1125259" y="411789"/>
        <a:ext cx="1984733" cy="1984733"/>
      </dsp:txXfrm>
    </dsp:sp>
    <dsp:sp modelId="{1C54D4F6-95C0-496C-BE9F-6FD75ABA9842}">
      <dsp:nvSpPr>
        <dsp:cNvPr id="0" name=""/>
        <dsp:cNvSpPr/>
      </dsp:nvSpPr>
      <dsp:spPr>
        <a:xfrm>
          <a:off x="2959676" y="738"/>
          <a:ext cx="2806835" cy="2806835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4470" tIns="50800" rIns="15447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標楷體" pitchFamily="65" charset="-120"/>
              <a:ea typeface="超研澤中圓" pitchFamily="49" charset="-120"/>
            </a:rPr>
            <a:t>導盲犬指導員</a:t>
          </a:r>
          <a:endParaRPr lang="en-US" sz="40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3370727" y="411789"/>
        <a:ext cx="1984733" cy="1984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BC654-8722-4130-962F-9C316EAA0F30}">
      <dsp:nvSpPr>
        <dsp:cNvPr id="0" name=""/>
        <dsp:cNvSpPr/>
      </dsp:nvSpPr>
      <dsp:spPr>
        <a:xfrm>
          <a:off x="4414" y="0"/>
          <a:ext cx="4246574" cy="54726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標楷體" pitchFamily="65" charset="-120"/>
              <a:ea typeface="超研澤中圓" pitchFamily="49" charset="-120"/>
            </a:rPr>
            <a:t>導盲犬訓練師</a:t>
          </a:r>
          <a:endParaRPr lang="en-US" sz="36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4414" y="0"/>
        <a:ext cx="4246574" cy="1641782"/>
      </dsp:txXfrm>
    </dsp:sp>
    <dsp:sp modelId="{26F0C97D-7B88-4C7C-8773-A6E6C873F10D}">
      <dsp:nvSpPr>
        <dsp:cNvPr id="0" name=""/>
        <dsp:cNvSpPr/>
      </dsp:nvSpPr>
      <dsp:spPr>
        <a:xfrm>
          <a:off x="429072" y="1642250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標楷體" pitchFamily="65" charset="-120"/>
              <a:ea typeface="超研澤中圓" pitchFamily="49" charset="-120"/>
            </a:rPr>
            <a:t>未經世事導盲犬</a:t>
          </a:r>
          <a:endParaRPr lang="en-US" sz="28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460562" y="1673740"/>
        <a:ext cx="3334279" cy="1012168"/>
      </dsp:txXfrm>
    </dsp:sp>
    <dsp:sp modelId="{DD7CC05A-EE40-4B3F-8E72-519AFEB18E87}">
      <dsp:nvSpPr>
        <dsp:cNvPr id="0" name=""/>
        <dsp:cNvSpPr/>
      </dsp:nvSpPr>
      <dsp:spPr>
        <a:xfrm>
          <a:off x="429072" y="2882805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標楷體" pitchFamily="65" charset="-120"/>
              <a:ea typeface="標楷體" pitchFamily="65" charset="-120"/>
              <a:sym typeface="Wingdings"/>
            </a:rPr>
            <a:t></a:t>
          </a:r>
          <a:endParaRPr 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460562" y="2914295"/>
        <a:ext cx="3334279" cy="1012168"/>
      </dsp:txXfrm>
    </dsp:sp>
    <dsp:sp modelId="{81096CC1-0B88-44D4-9697-D3DEFF31F42B}">
      <dsp:nvSpPr>
        <dsp:cNvPr id="0" name=""/>
        <dsp:cNvSpPr/>
      </dsp:nvSpPr>
      <dsp:spPr>
        <a:xfrm>
          <a:off x="429072" y="4123361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標楷體" pitchFamily="65" charset="-120"/>
              <a:ea typeface="超研澤中圓" pitchFamily="49" charset="-120"/>
            </a:rPr>
            <a:t>專業導盲犬</a:t>
          </a:r>
          <a:endParaRPr lang="en-US" sz="28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460562" y="4154851"/>
        <a:ext cx="3334279" cy="1012168"/>
      </dsp:txXfrm>
    </dsp:sp>
    <dsp:sp modelId="{29C73D5B-F899-45EE-ACB3-B7E49D6A30AD}">
      <dsp:nvSpPr>
        <dsp:cNvPr id="0" name=""/>
        <dsp:cNvSpPr/>
      </dsp:nvSpPr>
      <dsp:spPr>
        <a:xfrm>
          <a:off x="4573897" y="0"/>
          <a:ext cx="4246574" cy="54726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標楷體" pitchFamily="65" charset="-120"/>
              <a:ea typeface="超研澤中圓" pitchFamily="49" charset="-120"/>
            </a:rPr>
            <a:t>導盲犬指導員</a:t>
          </a:r>
          <a:endParaRPr lang="en-US" sz="36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4573897" y="0"/>
        <a:ext cx="4246574" cy="1641782"/>
      </dsp:txXfrm>
    </dsp:sp>
    <dsp:sp modelId="{D55A9F9C-3307-4888-97D1-46EC5CE570D4}">
      <dsp:nvSpPr>
        <dsp:cNvPr id="0" name=""/>
        <dsp:cNvSpPr/>
      </dsp:nvSpPr>
      <dsp:spPr>
        <a:xfrm>
          <a:off x="4994140" y="1642250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超研澤中圓" pitchFamily="49" charset="-120"/>
            </a:rPr>
            <a:t>評估</a:t>
          </a:r>
          <a:endParaRPr lang="zh-TW" altLang="en-US" sz="28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5025630" y="1673740"/>
        <a:ext cx="3334279" cy="1012168"/>
      </dsp:txXfrm>
    </dsp:sp>
    <dsp:sp modelId="{23595986-FC3F-4EB4-881B-AAD400668531}">
      <dsp:nvSpPr>
        <dsp:cNvPr id="0" name=""/>
        <dsp:cNvSpPr/>
      </dsp:nvSpPr>
      <dsp:spPr>
        <a:xfrm>
          <a:off x="4994140" y="2882805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超研澤中圓" pitchFamily="49" charset="-120"/>
            </a:rPr>
            <a:t>配對</a:t>
          </a:r>
          <a:endParaRPr lang="zh-TW" altLang="en-US" sz="28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5025630" y="2914295"/>
        <a:ext cx="3334279" cy="1012168"/>
      </dsp:txXfrm>
    </dsp:sp>
    <dsp:sp modelId="{C8576BF0-650B-43D6-9799-4EBDF148A3C7}">
      <dsp:nvSpPr>
        <dsp:cNvPr id="0" name=""/>
        <dsp:cNvSpPr/>
      </dsp:nvSpPr>
      <dsp:spPr>
        <a:xfrm>
          <a:off x="4994140" y="4123361"/>
          <a:ext cx="3397259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超研澤中圓" pitchFamily="49" charset="-120"/>
            </a:rPr>
            <a:t>追蹤</a:t>
          </a:r>
          <a:endParaRPr lang="zh-TW" altLang="en-US" sz="2800" kern="1200" dirty="0">
            <a:latin typeface="標楷體" pitchFamily="65" charset="-120"/>
            <a:ea typeface="超研澤中圓" pitchFamily="49" charset="-120"/>
          </a:endParaRPr>
        </a:p>
      </dsp:txBody>
      <dsp:txXfrm>
        <a:off x="5025630" y="4154851"/>
        <a:ext cx="3334279" cy="10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51114-FB8A-433E-8F3B-FBBDF8287A0A}">
      <dsp:nvSpPr>
        <dsp:cNvPr id="0" name=""/>
        <dsp:cNvSpPr/>
      </dsp:nvSpPr>
      <dsp:spPr>
        <a:xfrm>
          <a:off x="676762" y="1230113"/>
          <a:ext cx="2136331" cy="10681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流隸體(P)" pitchFamily="66" charset="-120"/>
              <a:ea typeface="超研澤中圓" pitchFamily="49" charset="-120"/>
            </a:rPr>
            <a:t>導盲犬</a:t>
          </a:r>
          <a:endParaRPr lang="zh-TW" altLang="en-US" sz="28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708047" y="1261398"/>
        <a:ext cx="2073761" cy="1005595"/>
      </dsp:txXfrm>
    </dsp:sp>
    <dsp:sp modelId="{A8BA2EC6-BAF4-4990-8AEB-FDF70EBF82F9}">
      <dsp:nvSpPr>
        <dsp:cNvPr id="0" name=""/>
        <dsp:cNvSpPr/>
      </dsp:nvSpPr>
      <dsp:spPr>
        <a:xfrm rot="18289469">
          <a:off x="2492167" y="1122754"/>
          <a:ext cx="149638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6385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02950" y="1112591"/>
        <a:ext cx="74819" cy="74819"/>
      </dsp:txXfrm>
    </dsp:sp>
    <dsp:sp modelId="{444AFBCD-AC1C-4060-98A2-5217E98EE452}">
      <dsp:nvSpPr>
        <dsp:cNvPr id="0" name=""/>
        <dsp:cNvSpPr/>
      </dsp:nvSpPr>
      <dsp:spPr>
        <a:xfrm>
          <a:off x="3667626" y="1722"/>
          <a:ext cx="2136331" cy="10681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流隸體(P)" pitchFamily="66" charset="-120"/>
              <a:ea typeface="超研澤中圓" pitchFamily="49" charset="-120"/>
            </a:rPr>
            <a:t>使用者有優先權留下狗</a:t>
          </a:r>
          <a:endParaRPr lang="zh-TW" altLang="en-US" sz="28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3698911" y="33007"/>
        <a:ext cx="2073761" cy="1005595"/>
      </dsp:txXfrm>
    </dsp:sp>
    <dsp:sp modelId="{A5DED84E-F07A-4749-8969-0E9F16AE2B78}">
      <dsp:nvSpPr>
        <dsp:cNvPr id="0" name=""/>
        <dsp:cNvSpPr/>
      </dsp:nvSpPr>
      <dsp:spPr>
        <a:xfrm>
          <a:off x="2813093" y="1736949"/>
          <a:ext cx="85453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54532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18996" y="1742832"/>
        <a:ext cx="42726" cy="42726"/>
      </dsp:txXfrm>
    </dsp:sp>
    <dsp:sp modelId="{ABEDECFA-CAD8-41AA-92BD-0F0086CB3880}">
      <dsp:nvSpPr>
        <dsp:cNvPr id="0" name=""/>
        <dsp:cNvSpPr/>
      </dsp:nvSpPr>
      <dsp:spPr>
        <a:xfrm>
          <a:off x="3667626" y="1230113"/>
          <a:ext cx="2136331" cy="10681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流隸體(P)" pitchFamily="66" charset="-120"/>
              <a:ea typeface="超研澤中圓" pitchFamily="49" charset="-120"/>
            </a:rPr>
            <a:t>原寄養家庭</a:t>
          </a:r>
          <a:endParaRPr lang="zh-TW" altLang="en-US" sz="28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3698911" y="1261398"/>
        <a:ext cx="2073761" cy="1005595"/>
      </dsp:txXfrm>
    </dsp:sp>
    <dsp:sp modelId="{CAE801AB-DBFF-4750-BCF6-CD36A624EF66}">
      <dsp:nvSpPr>
        <dsp:cNvPr id="0" name=""/>
        <dsp:cNvSpPr/>
      </dsp:nvSpPr>
      <dsp:spPr>
        <a:xfrm rot="3310531">
          <a:off x="2492167" y="2351145"/>
          <a:ext cx="149638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6385" y="272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02950" y="2340981"/>
        <a:ext cx="74819" cy="74819"/>
      </dsp:txXfrm>
    </dsp:sp>
    <dsp:sp modelId="{74C7F896-A4FC-4CC1-842B-39DB418E98D1}">
      <dsp:nvSpPr>
        <dsp:cNvPr id="0" name=""/>
        <dsp:cNvSpPr/>
      </dsp:nvSpPr>
      <dsp:spPr>
        <a:xfrm>
          <a:off x="3667626" y="2458503"/>
          <a:ext cx="2136331" cy="10681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流隸體(P)" pitchFamily="66" charset="-120"/>
              <a:ea typeface="超研澤中圓" pitchFamily="49" charset="-120"/>
            </a:rPr>
            <a:t>收養家庭</a:t>
          </a:r>
          <a:endParaRPr lang="zh-TW" altLang="en-US" sz="28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3698911" y="2489788"/>
        <a:ext cx="2073761" cy="1005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661CD-77FC-4426-B3C5-C5878A254E7C}">
      <dsp:nvSpPr>
        <dsp:cNvPr id="0" name=""/>
        <dsp:cNvSpPr/>
      </dsp:nvSpPr>
      <dsp:spPr>
        <a:xfrm>
          <a:off x="0" y="0"/>
          <a:ext cx="6487200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流隸體(P)" pitchFamily="66" charset="-120"/>
              <a:ea typeface="超研澤中圓" pitchFamily="49" charset="-120"/>
            </a:rPr>
            <a:t>身體狀況不佳</a:t>
          </a:r>
          <a:endParaRPr lang="zh-TW" altLang="en-US" sz="28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26194" y="26194"/>
        <a:ext cx="5417501" cy="841951"/>
      </dsp:txXfrm>
    </dsp:sp>
    <dsp:sp modelId="{6F4C03E4-01DD-49AA-A5E3-541823C29038}">
      <dsp:nvSpPr>
        <dsp:cNvPr id="0" name=""/>
        <dsp:cNvSpPr/>
      </dsp:nvSpPr>
      <dsp:spPr>
        <a:xfrm>
          <a:off x="484433" y="1018553"/>
          <a:ext cx="6487200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調整飲食問題</a:t>
          </a:r>
          <a:r>
            <a:rPr lang="en-US" altLang="zh-TW" sz="2200" kern="1200" dirty="0" smtClean="0">
              <a:latin typeface="華康流隸體(P)" pitchFamily="66" charset="-120"/>
              <a:ea typeface="超研澤中圓" pitchFamily="49" charset="-120"/>
            </a:rPr>
            <a:t>           </a:t>
          </a: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改善就是毛髮</a:t>
          </a:r>
          <a:endParaRPr lang="zh-TW" altLang="en-US" sz="22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510627" y="1044747"/>
        <a:ext cx="5369058" cy="841951"/>
      </dsp:txXfrm>
    </dsp:sp>
    <dsp:sp modelId="{479C06B8-EE29-4AF5-A462-97F2AD55665D}">
      <dsp:nvSpPr>
        <dsp:cNvPr id="0" name=""/>
        <dsp:cNvSpPr/>
      </dsp:nvSpPr>
      <dsp:spPr>
        <a:xfrm>
          <a:off x="968867" y="2037106"/>
          <a:ext cx="6487200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難忘導盲習性</a:t>
          </a:r>
          <a:r>
            <a:rPr lang="zh-TW" altLang="en-US" sz="2200" kern="1200" dirty="0" smtClean="0">
              <a:latin typeface="華康流隸體(P)" pitchFamily="66" charset="-120"/>
              <a:ea typeface="超研澤中圓" pitchFamily="49" charset="-120"/>
            </a:rPr>
            <a:t>？</a:t>
          </a:r>
          <a:r>
            <a:rPr lang="en-US" altLang="zh-TW" sz="2200" kern="1200" dirty="0" smtClean="0">
              <a:latin typeface="標楷體" pitchFamily="65" charset="-120"/>
              <a:ea typeface="標楷體" pitchFamily="65" charset="-120"/>
            </a:rPr>
            <a:t>Ex</a:t>
          </a: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altLang="en-US" sz="2200" kern="1200" dirty="0" smtClean="0">
              <a:latin typeface="華康流隸體(P)" pitchFamily="66" charset="-120"/>
              <a:ea typeface="超研澤中圓" pitchFamily="49" charset="-120"/>
            </a:rPr>
            <a:t>聽</a:t>
          </a: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候</a:t>
          </a:r>
          <a:r>
            <a:rPr lang="zh-TW" altLang="en-US" sz="2200" kern="1200" dirty="0" smtClean="0">
              <a:latin typeface="華康流隸體(P)" pitchFamily="66" charset="-120"/>
              <a:ea typeface="超研澤中圓" pitchFamily="49" charset="-120"/>
            </a:rPr>
            <a:t>指令、</a:t>
          </a: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忍耐壓抑的行為模式</a:t>
          </a:r>
          <a:endParaRPr lang="zh-TW" altLang="en-US" sz="2200" kern="1200" dirty="0">
            <a:latin typeface="華康流隸體(P)" pitchFamily="66" charset="-120"/>
            <a:ea typeface="超研澤中圓" pitchFamily="49" charset="-120"/>
          </a:endParaRPr>
        </a:p>
      </dsp:txBody>
      <dsp:txXfrm>
        <a:off x="995061" y="2063300"/>
        <a:ext cx="5369058" cy="841951"/>
      </dsp:txXfrm>
    </dsp:sp>
    <dsp:sp modelId="{8A938024-142F-4796-923C-04D6E41D0743}">
      <dsp:nvSpPr>
        <dsp:cNvPr id="0" name=""/>
        <dsp:cNvSpPr/>
      </dsp:nvSpPr>
      <dsp:spPr>
        <a:xfrm>
          <a:off x="1453301" y="3055659"/>
          <a:ext cx="6487200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kern="1200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散步時，順著</a:t>
          </a:r>
          <a:r>
            <a:rPr lang="en-US" altLang="zh-TW" sz="2200" kern="1200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Aggie</a:t>
          </a:r>
          <a:r>
            <a:rPr lang="zh-TW" altLang="zh-TW" sz="2200" kern="1200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自己想走的方向</a:t>
          </a:r>
          <a:r>
            <a:rPr lang="zh-TW" altLang="en-US" sz="2200" kern="1200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或是</a:t>
          </a:r>
          <a:r>
            <a:rPr lang="zh-TW" altLang="zh-TW" sz="2200" kern="1200" dirty="0" smtClean="0">
              <a:solidFill>
                <a:schemeClr val="bg2"/>
              </a:solidFill>
              <a:latin typeface="標楷體" pitchFamily="65" charset="-120"/>
              <a:ea typeface="超研澤中圓" pitchFamily="49" charset="-120"/>
              <a:cs typeface="+mn-cs"/>
            </a:rPr>
            <a:t>多用語調、零食等獎勵方式來開導行為</a:t>
          </a:r>
          <a:endParaRPr lang="zh-TW" altLang="en-US" sz="2200" kern="1200" dirty="0">
            <a:solidFill>
              <a:schemeClr val="bg2"/>
            </a:solidFill>
            <a:latin typeface="標楷體" pitchFamily="65" charset="-120"/>
            <a:ea typeface="超研澤中圓" pitchFamily="49" charset="-120"/>
          </a:endParaRPr>
        </a:p>
      </dsp:txBody>
      <dsp:txXfrm>
        <a:off x="1479495" y="3081853"/>
        <a:ext cx="5369058" cy="841951"/>
      </dsp:txXfrm>
    </dsp:sp>
    <dsp:sp modelId="{C44326CA-5674-4BBA-A63D-9F9D52FBD97A}">
      <dsp:nvSpPr>
        <dsp:cNvPr id="0" name=""/>
        <dsp:cNvSpPr/>
      </dsp:nvSpPr>
      <dsp:spPr>
        <a:xfrm>
          <a:off x="1937735" y="4074212"/>
          <a:ext cx="6487200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>
              <a:latin typeface="華康流隸體(P)" pitchFamily="66" charset="-120"/>
              <a:ea typeface="超研澤中圓" pitchFamily="49" charset="-120"/>
            </a:rPr>
            <a:t>電視兼差 再創生命第二春</a:t>
          </a:r>
          <a:endParaRPr lang="zh-TW" altLang="en-US" sz="2200" kern="1200" dirty="0">
            <a:solidFill>
              <a:schemeClr val="bg2"/>
            </a:solidFill>
            <a:latin typeface="華康流隸體(P)" pitchFamily="66" charset="-120"/>
            <a:ea typeface="超研澤中圓" pitchFamily="49" charset="-120"/>
          </a:endParaRPr>
        </a:p>
      </dsp:txBody>
      <dsp:txXfrm>
        <a:off x="1963929" y="4100406"/>
        <a:ext cx="5369058" cy="841951"/>
      </dsp:txXfrm>
    </dsp:sp>
    <dsp:sp modelId="{5A2E228B-80B3-48F1-9C1D-8DEFC3395C9A}">
      <dsp:nvSpPr>
        <dsp:cNvPr id="0" name=""/>
        <dsp:cNvSpPr/>
      </dsp:nvSpPr>
      <dsp:spPr>
        <a:xfrm>
          <a:off x="5905880" y="653364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流隸體(P)" pitchFamily="66" charset="-120"/>
            <a:ea typeface="華康流隸體(P)" pitchFamily="66" charset="-120"/>
          </a:endParaRPr>
        </a:p>
      </dsp:txBody>
      <dsp:txXfrm>
        <a:off x="6036677" y="653364"/>
        <a:ext cx="319726" cy="437443"/>
      </dsp:txXfrm>
    </dsp:sp>
    <dsp:sp modelId="{D27E93B6-DFFB-4769-8213-5409EAAD12CB}">
      <dsp:nvSpPr>
        <dsp:cNvPr id="0" name=""/>
        <dsp:cNvSpPr/>
      </dsp:nvSpPr>
      <dsp:spPr>
        <a:xfrm>
          <a:off x="6390313" y="1671917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流隸體(P)" pitchFamily="66" charset="-120"/>
            <a:ea typeface="華康流隸體(P)" pitchFamily="66" charset="-120"/>
          </a:endParaRPr>
        </a:p>
      </dsp:txBody>
      <dsp:txXfrm>
        <a:off x="6521110" y="1671917"/>
        <a:ext cx="319726" cy="437443"/>
      </dsp:txXfrm>
    </dsp:sp>
    <dsp:sp modelId="{C7EF2F9E-272D-45CD-AEF5-036626DC19B9}">
      <dsp:nvSpPr>
        <dsp:cNvPr id="0" name=""/>
        <dsp:cNvSpPr/>
      </dsp:nvSpPr>
      <dsp:spPr>
        <a:xfrm>
          <a:off x="6874747" y="267556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流隸體(P)" pitchFamily="66" charset="-120"/>
            <a:ea typeface="華康流隸體(P)" pitchFamily="66" charset="-120"/>
          </a:endParaRPr>
        </a:p>
      </dsp:txBody>
      <dsp:txXfrm>
        <a:off x="7005544" y="2675565"/>
        <a:ext cx="319726" cy="437443"/>
      </dsp:txXfrm>
    </dsp:sp>
    <dsp:sp modelId="{370AA1E4-38B3-4A00-9918-DC4FA9F84123}">
      <dsp:nvSpPr>
        <dsp:cNvPr id="0" name=""/>
        <dsp:cNvSpPr/>
      </dsp:nvSpPr>
      <dsp:spPr>
        <a:xfrm>
          <a:off x="7359181" y="370405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流隸體(P)" pitchFamily="66" charset="-120"/>
            <a:ea typeface="華康流隸體(P)" pitchFamily="66" charset="-120"/>
          </a:endParaRPr>
        </a:p>
      </dsp:txBody>
      <dsp:txXfrm>
        <a:off x="7489978" y="3704055"/>
        <a:ext cx="319726" cy="43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59D8E-D7E3-4B7B-87D8-E2DBB1009AB9}" type="datetimeFigureOut">
              <a:rPr lang="zh-TW" altLang="en-US" smtClean="0"/>
              <a:t>2012/1/3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47CE9-5D44-45A4-994D-88D2BEF5F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0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為狗兒的幸福及盲胞的安全，導盲犬大約工作至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歲左右則會退休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EA6C-49CA-480C-A095-A5A01F1474CA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使用者有優先權可把狗留下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選擇繼續照顧者，就不宜再申請導盲犬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但有些因獨居或其他因素無法照顧時，原寄養家庭或是「收養家庭」的申請者即可接手，在國外許多家庭申請收養，因為導盲犬都有非常好的的教養及衛生習慣喔。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EA6C-49CA-480C-A095-A5A01F1474CA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從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生的那一刻起，遴選、分離、送往日本受訓，到執勤任務、老年再因病退役，十年的奉獻生涯對於一隻狗不算太短，卸下導盲鞍的雅琪，不再需要戰戰兢兢地工作，生活作息也不同以往，退休後的日子會是什麼模樣呢？是否重回了當狗的本性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EA6C-49CA-480C-A095-A5A01F1474C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身體狀況不佳，體力也不如從前，因此最重要的是要幫牠恢復體力。</a:t>
            </a:r>
            <a:endParaRPr lang="zh-TW" altLang="en-US" dirty="0" smtClean="0"/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領養已經年邁的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王醫師第一件事，就是調整牠的飲食問題。因為發現狗飼料中有一種油氧化的味道，王醫師改以調配麥芽粉、啤酒酵母、葡萄糖胺（可供應關節及關節軟骨養分、促進磨損退化的軟骨再生及關節滑液的潤滑功能。）等綜合的營養食品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改善：</a:t>
            </a:r>
            <a:r>
              <a:rPr lang="zh-TW" altLang="zh-TW" dirty="0" smtClean="0"/>
              <a:t>毛色變深了、掉毛減少了，皮膚狀況也不再有斑癬，體力也隨之增強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問及是否感覺現在的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還保有一些特殊的習性，像是走路時會習慣停下來聽候指令嗎？王醫師表示當初領養的想法就是努力要讓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退休後回復「狗的本性」，所以並沒有刻意學一些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習慣聽從的命令，散步有時就順著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自己想走的方向。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倒是牽著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散步時，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還是習慣走在同行人的左側。另外如果硬要歸類是導盲犬習性，那應該就是還保有高度的服從性跟規矩吧。加上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的聰慧個性，學什麼都是一教就會，像是外出回家第一件事就是先到浴室擦腳，而握手也是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剛學會的特技。</a:t>
            </a:r>
            <a:endParaRPr lang="zh-TW" altLang="en-US" dirty="0" smtClean="0"/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退休後，夫妻倆就希望培養牠自主的想法，可以放膽地去表現。而之前他們也曾帶著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去拜訪狗醫生協會，訓犬師點出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卸下導盲鞍後，反倒缺乏自信的心理問題，也教導了王醫師夫婦多用語調、零食等獎勵方式來開導行為。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而經過這些日子的時間相處，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的身體狀況愈來愈好，精神體力當然也較充足，從剛開始的嗜睡、趴臥著，到坐著、跑跑跳跳、主動跟人撒嬌、玩遊戲、不怕和狗做朋友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感覺上，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愈來愈懂得享受生活似地，也相當有個性主見。卸下導盲鞍的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，安養晚年優閒生活之外，現在還多了一分「兼差」工作。王醫師形容這像是雅琪事業的「第二春」。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EA6C-49CA-480C-A095-A5A01F1474CA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電影《再見了，可魯》裡的導盲犬可魯，因為半退休時正值壯年，健康狀況也相當良好，所以擔任起「示範犬」的角色，穿梭在各個學校裡，讓學生們對導盲體系能多一些了解。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3EA6C-49CA-480C-A095-A5A01F1474CA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導盲犬除了讓視障者出門更安全和方便之外，主人和犬之間也成了最貼心的好朋友，長時間相處下來，培養深厚的感情與默契後，懂得時時關心主人。</a:t>
            </a:r>
          </a:p>
          <a:p>
            <a:r>
              <a:rPr lang="zh-TW" altLang="en-US" dirty="0" smtClean="0"/>
              <a:t>基於狗兒的幸福及盲胞的安全，始終會面臨離別的時候，這時雙方就必須保持關心、陪伴、平常心的角度</a:t>
            </a:r>
          </a:p>
          <a:p>
            <a:r>
              <a:rPr lang="zh-TW" altLang="en-US" dirty="0" smtClean="0"/>
              <a:t>導盲犬在退休前通常經歷了長時間的執勤與多次的離別，短短幾年的退休生活中，所有人最大的目標都是如何讓牠們健康愉快地安享晚年吧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47CE9-5D44-45A4-994D-88D2BEF5F4E7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38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918C-2B72-4BED-AA66-8B222F677AE2}" type="slidenum">
              <a:rPr lang="en-US" altLang="zh-TW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75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918C-2B72-4BED-AA66-8B222F677AE2}" type="slidenum">
              <a:rPr lang="en-US" altLang="zh-TW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57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4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6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s-ES"/>
              <a:t>按一下以編輯母片文字樣式</a:t>
            </a:r>
          </a:p>
          <a:p>
            <a:pPr lvl="1"/>
            <a:r>
              <a:rPr lang="zh-TW" altLang="es-ES"/>
              <a:t>第二層</a:t>
            </a:r>
          </a:p>
          <a:p>
            <a:pPr lvl="2"/>
            <a:r>
              <a:rPr lang="zh-TW" altLang="es-ES"/>
              <a:t>第三層</a:t>
            </a:r>
          </a:p>
          <a:p>
            <a:pPr lvl="3"/>
            <a:r>
              <a:rPr lang="zh-TW" altLang="es-ES"/>
              <a:t>第四層</a:t>
            </a:r>
          </a:p>
          <a:p>
            <a:pPr lvl="4"/>
            <a:r>
              <a:rPr lang="zh-TW" altLang="es-ES"/>
              <a:t>第五層</a:t>
            </a:r>
            <a:endParaRPr lang="es-E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BA98D-5205-46A8-9C04-DF579BA591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83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5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95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3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4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7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62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23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2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9668" r="6459" b="50861"/>
          <a:stretch>
            <a:fillRect/>
          </a:stretch>
        </p:blipFill>
        <p:spPr bwMode="auto">
          <a:xfrm>
            <a:off x="1500166" y="2500306"/>
            <a:ext cx="7476160" cy="4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68" r="6459" b="50861"/>
          <a:stretch>
            <a:fillRect/>
          </a:stretch>
        </p:blipFill>
        <p:spPr bwMode="auto">
          <a:xfrm>
            <a:off x="7164288" y="332656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3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HbFcHGDG9N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socbu1.kcg.gov.tw/dog/profile01.htm" TargetMode="External"/><Relationship Id="rId2" Type="http://schemas.openxmlformats.org/officeDocument/2006/relationships/hyperlink" Target="http://www.guidedog.org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.myblog.yahoo.com/jw!pMxJYonFQ0AzYvOtm1kfwQ--/article?mid=51" TargetMode="External"/><Relationship Id="rId5" Type="http://schemas.openxmlformats.org/officeDocument/2006/relationships/hyperlink" Target="http://tw.myblog.yahoo.com/jw!SnmlnJaBBRlHU1AMn3r6Kh53Jqpu/article?mid=50" TargetMode="External"/><Relationship Id="rId4" Type="http://schemas.openxmlformats.org/officeDocument/2006/relationships/hyperlink" Target="http://www.guidedog.tw/ContentView.php?id=7142a424383841ec8cf7f526fa7b8a6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877904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itchFamily="65" charset="-120"/>
                <a:ea typeface="超研澤海報體" pitchFamily="49" charset="-120"/>
              </a:rPr>
              <a:t>你是我的</a:t>
            </a:r>
            <a:r>
              <a:rPr lang="zh-TW" altLang="en-US" sz="5400" b="1" dirty="0" smtClean="0">
                <a:latin typeface="標楷體" pitchFamily="65" charset="-120"/>
                <a:ea typeface="超研澤海報體" pitchFamily="49" charset="-120"/>
              </a:rPr>
              <a:t>眼</a:t>
            </a:r>
            <a:r>
              <a:rPr lang="en-US" altLang="zh-TW" sz="5400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sz="5400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zh-TW" altLang="en-US" sz="5400" b="1" dirty="0" smtClean="0">
                <a:latin typeface="標楷體" pitchFamily="65" charset="-120"/>
                <a:ea typeface="超研澤海報體" pitchFamily="49" charset="-120"/>
              </a:rPr>
              <a:t>       </a:t>
            </a:r>
            <a:r>
              <a:rPr lang="en-US" altLang="zh-TW" sz="5400" b="1" dirty="0" smtClean="0">
                <a:latin typeface="標楷體" pitchFamily="65" charset="-120"/>
                <a:ea typeface="超研澤海報體" pitchFamily="49" charset="-120"/>
              </a:rPr>
              <a:t>-</a:t>
            </a:r>
            <a:r>
              <a:rPr lang="zh-TW" altLang="en-US" sz="4900" b="1" dirty="0" smtClean="0">
                <a:latin typeface="標楷體" pitchFamily="65" charset="-120"/>
                <a:ea typeface="超研澤海報體" pitchFamily="49" charset="-120"/>
              </a:rPr>
              <a:t>認識導盲犬</a:t>
            </a:r>
            <a:endParaRPr lang="zh-TW" altLang="en-US" sz="5400" b="1" dirty="0">
              <a:latin typeface="標楷體" pitchFamily="65" charset="-120"/>
              <a:ea typeface="超研澤海報體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184482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超研澤海報體" pitchFamily="49" charset="-120"/>
                <a:cs typeface="+mj-cs"/>
              </a:rPr>
              <a:t>第三組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68928" y="4380200"/>
            <a:ext cx="60750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ea typeface="超研澤中圓" pitchFamily="49" charset="-120"/>
              </a:rPr>
              <a:t>心輔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  陳維竺</a:t>
            </a:r>
            <a:r>
              <a:rPr lang="zh-TW" altLang="en-US" sz="2200" dirty="0">
                <a:ea typeface="超研澤中圓" pitchFamily="49" charset="-120"/>
              </a:rPr>
              <a:t> </a:t>
            </a:r>
            <a:r>
              <a:rPr lang="zh-TW" altLang="en-US" sz="2200" dirty="0" smtClean="0">
                <a:ea typeface="超研澤中圓" pitchFamily="49" charset="-120"/>
              </a:rPr>
              <a:t>         社教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陳震宇</a:t>
            </a:r>
            <a:endParaRPr lang="en-US" altLang="zh-TW" sz="2200" dirty="0" smtClean="0">
              <a:ea typeface="超研澤中圓" pitchFamily="49" charset="-120"/>
            </a:endParaRPr>
          </a:p>
          <a:p>
            <a:r>
              <a:rPr lang="en-US" altLang="zh-TW" sz="2200" dirty="0">
                <a:ea typeface="超研澤中圓" pitchFamily="49" charset="-120"/>
              </a:rPr>
              <a:t>	</a:t>
            </a:r>
            <a:r>
              <a:rPr lang="zh-TW" altLang="en-US" sz="2200" dirty="0" smtClean="0">
                <a:ea typeface="超研澤中圓" pitchFamily="49" charset="-120"/>
              </a:rPr>
              <a:t>      江姵萱</a:t>
            </a:r>
            <a:endParaRPr lang="en-US" altLang="zh-TW" sz="2200" dirty="0" smtClean="0">
              <a:ea typeface="超研澤中圓" pitchFamily="49" charset="-120"/>
            </a:endParaRPr>
          </a:p>
          <a:p>
            <a:r>
              <a:rPr lang="zh-TW" altLang="en-US" sz="2200" dirty="0">
                <a:ea typeface="超研澤中圓" pitchFamily="49" charset="-120"/>
              </a:rPr>
              <a:t>公</a:t>
            </a:r>
            <a:r>
              <a:rPr lang="zh-TW" altLang="en-US" sz="2200" dirty="0" smtClean="0">
                <a:ea typeface="超研澤中圓" pitchFamily="49" charset="-120"/>
              </a:rPr>
              <a:t>領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>
                <a:ea typeface="超研澤中圓" pitchFamily="49" charset="-120"/>
              </a:rPr>
              <a:t> </a:t>
            </a:r>
            <a:r>
              <a:rPr lang="zh-TW" altLang="en-US" sz="2200" dirty="0" smtClean="0">
                <a:ea typeface="超研澤中圓" pitchFamily="49" charset="-120"/>
              </a:rPr>
              <a:t>    邱俐瑜</a:t>
            </a:r>
            <a:r>
              <a:rPr lang="zh-TW" altLang="en-US" sz="2200" dirty="0">
                <a:ea typeface="超研澤中圓" pitchFamily="49" charset="-120"/>
              </a:rPr>
              <a:t> </a:t>
            </a:r>
            <a:r>
              <a:rPr lang="zh-TW" altLang="en-US" sz="2200" dirty="0" smtClean="0">
                <a:ea typeface="超研澤中圓" pitchFamily="49" charset="-120"/>
              </a:rPr>
              <a:t>         化學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徐羽薇</a:t>
            </a:r>
            <a:endParaRPr lang="en-US" altLang="zh-TW" sz="2200" dirty="0" smtClean="0">
              <a:ea typeface="超研澤中圓" pitchFamily="49" charset="-120"/>
            </a:endParaRPr>
          </a:p>
          <a:p>
            <a:r>
              <a:rPr lang="zh-TW" altLang="en-US" sz="2200" dirty="0" smtClean="0">
                <a:ea typeface="超研澤中圓" pitchFamily="49" charset="-120"/>
              </a:rPr>
              <a:t>生科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  邱妙楓</a:t>
            </a:r>
            <a:r>
              <a:rPr lang="zh-TW" altLang="en-US" sz="2200" dirty="0">
                <a:ea typeface="超研澤中圓" pitchFamily="49" charset="-120"/>
              </a:rPr>
              <a:t> </a:t>
            </a:r>
            <a:r>
              <a:rPr lang="zh-TW" altLang="en-US" sz="2200" dirty="0" smtClean="0">
                <a:ea typeface="超研澤中圓" pitchFamily="49" charset="-120"/>
              </a:rPr>
              <a:t>         機電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嚴蕙嘉</a:t>
            </a:r>
            <a:endParaRPr lang="en-US" altLang="zh-TW" sz="2200" dirty="0" smtClean="0">
              <a:ea typeface="超研澤中圓" pitchFamily="49" charset="-120"/>
            </a:endParaRPr>
          </a:p>
          <a:p>
            <a:r>
              <a:rPr lang="zh-TW" altLang="en-US" sz="2200" dirty="0">
                <a:ea typeface="超研澤中圓" pitchFamily="49" charset="-120"/>
              </a:rPr>
              <a:t>應</a:t>
            </a:r>
            <a:r>
              <a:rPr lang="zh-TW" altLang="en-US" sz="2200" dirty="0" smtClean="0">
                <a:ea typeface="超研澤中圓" pitchFamily="49" charset="-120"/>
              </a:rPr>
              <a:t>電</a:t>
            </a:r>
            <a:r>
              <a:rPr lang="en-US" altLang="zh-TW" sz="2200" dirty="0" smtClean="0">
                <a:ea typeface="超研澤中圓" pitchFamily="49" charset="-120"/>
              </a:rPr>
              <a:t>101</a:t>
            </a:r>
            <a:r>
              <a:rPr lang="zh-TW" altLang="en-US" sz="2200" dirty="0" smtClean="0">
                <a:ea typeface="超研澤中圓" pitchFamily="49" charset="-120"/>
              </a:rPr>
              <a:t>     王俊智                            洪琪鈺</a:t>
            </a:r>
            <a:endParaRPr lang="en-US" altLang="zh-TW" sz="2200" dirty="0" smtClean="0">
              <a:ea typeface="超研澤中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ea typeface="超研澤中圓" pitchFamily="49" charset="-120"/>
              </a:rPr>
              <a:t>※</a:t>
            </a:r>
            <a:r>
              <a:rPr lang="zh-TW" altLang="en-US" dirty="0" smtClean="0">
                <a:ea typeface="超研澤中圓" pitchFamily="49" charset="-120"/>
              </a:rPr>
              <a:t>現有</a:t>
            </a:r>
            <a:r>
              <a:rPr lang="zh-TW" altLang="en-US" dirty="0">
                <a:ea typeface="超研澤中圓" pitchFamily="49" charset="-120"/>
              </a:rPr>
              <a:t>的導盲犬多</a:t>
            </a:r>
            <a:r>
              <a:rPr lang="zh-TW" altLang="en-US" dirty="0" smtClean="0">
                <a:ea typeface="超研澤中圓" pitchFamily="49" charset="-120"/>
              </a:rPr>
              <a:t>為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ea typeface="超研澤中圓" pitchFamily="49" charset="-120"/>
              </a:rPr>
              <a:t> </a:t>
            </a:r>
            <a:r>
              <a:rPr lang="zh-TW" altLang="en-US" dirty="0" smtClean="0">
                <a:ea typeface="超研澤中圓" pitchFamily="49" charset="-120"/>
              </a:rPr>
              <a:t>     </a:t>
            </a:r>
            <a:r>
              <a:rPr lang="zh-TW" altLang="en-US" b="1" dirty="0" smtClean="0">
                <a:solidFill>
                  <a:srgbClr val="FF0000"/>
                </a:solidFill>
                <a:ea typeface="超研澤中圓" pitchFamily="49" charset="-120"/>
              </a:rPr>
              <a:t>拉布拉多犬</a:t>
            </a:r>
            <a:r>
              <a:rPr lang="zh-TW" altLang="en-US" dirty="0" smtClean="0">
                <a:ea typeface="超研澤中圓" pitchFamily="49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ea typeface="超研澤中圓" pitchFamily="49" charset="-120"/>
              </a:rPr>
              <a:t>黃金獵犬</a:t>
            </a:r>
            <a:r>
              <a:rPr lang="zh-TW" altLang="en-US" dirty="0" smtClean="0">
                <a:ea typeface="超研澤中圓" pitchFamily="49" charset="-120"/>
              </a:rPr>
              <a:t>交配產生的後代</a:t>
            </a:r>
            <a:r>
              <a:rPr lang="en-US" altLang="zh-TW" dirty="0" smtClean="0">
                <a:ea typeface="超研澤中圓" pitchFamily="49" charset="-120"/>
              </a:rPr>
              <a:t>※</a:t>
            </a:r>
            <a:endParaRPr lang="zh-TW" altLang="en-US" dirty="0">
              <a:ea typeface="超研澤中圓" pitchFamily="49" charset="-120"/>
            </a:endParaRPr>
          </a:p>
        </p:txBody>
      </p:sp>
      <p:pic>
        <p:nvPicPr>
          <p:cNvPr id="6146" name="Picture 2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哪一種犬種是</a:t>
            </a:r>
            <a:r>
              <a:rPr lang="zh-TW" altLang="zh-TW" dirty="0" smtClean="0">
                <a:ea typeface="超研澤中圓" pitchFamily="49" charset="-120"/>
              </a:rPr>
              <a:t>公認</a:t>
            </a:r>
            <a:r>
              <a:rPr lang="zh-TW" altLang="zh-TW" dirty="0">
                <a:ea typeface="超研澤中圓" pitchFamily="49" charset="-120"/>
              </a:rPr>
              <a:t>最適合當導盲犬的</a:t>
            </a:r>
            <a:r>
              <a:rPr lang="zh-TW" altLang="en-US" dirty="0">
                <a:ea typeface="超研澤中圓" pitchFamily="49" charset="-120"/>
              </a:rPr>
              <a:t>犬</a:t>
            </a:r>
            <a:r>
              <a:rPr lang="zh-TW" altLang="zh-TW" dirty="0" smtClean="0">
                <a:ea typeface="超研澤中圓" pitchFamily="49" charset="-120"/>
              </a:rPr>
              <a:t>種</a:t>
            </a:r>
            <a:r>
              <a:rPr lang="zh-TW" altLang="en-US" dirty="0" smtClean="0">
                <a:ea typeface="超研澤中圓" pitchFamily="49" charset="-120"/>
              </a:rPr>
              <a:t>？</a:t>
            </a:r>
            <a:endParaRPr lang="zh-TW" altLang="zh-TW" dirty="0">
              <a:ea typeface="超研澤中圓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95936" y="3861048"/>
            <a:ext cx="4824536" cy="2160240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導盲犬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       寄養家庭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(</a:t>
            </a:r>
            <a:r>
              <a:rPr lang="en-US" altLang="zh-TW" dirty="0" smtClean="0">
                <a:ea typeface="超研澤中圓" pitchFamily="49" charset="-120"/>
              </a:rPr>
              <a:t>Puppy Walker)</a:t>
            </a:r>
            <a:endParaRPr lang="zh-TW" altLang="en-US" b="1" dirty="0">
              <a:latin typeface="標楷體" pitchFamily="65" charset="-120"/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23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導盲犬五階段</a:t>
            </a:r>
            <a:endParaRPr lang="zh-TW" altLang="en-US" b="1" dirty="0">
              <a:ea typeface="超研澤海報體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464731"/>
            <a:ext cx="6552729" cy="4988605"/>
          </a:xfrm>
        </p:spPr>
      </p:pic>
    </p:spTree>
    <p:extLst>
      <p:ext uri="{BB962C8B-B14F-4D97-AF65-F5344CB8AC3E}">
        <p14:creationId xmlns:p14="http://schemas.microsoft.com/office/powerpoint/2010/main" val="25085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超研澤海報體" pitchFamily="49" charset="-120"/>
              </a:rPr>
              <a:t>導盲犬五階段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1215"/>
            <a:ext cx="6696744" cy="5186137"/>
          </a:xfrm>
        </p:spPr>
      </p:pic>
    </p:spTree>
    <p:extLst>
      <p:ext uri="{BB962C8B-B14F-4D97-AF65-F5344CB8AC3E}">
        <p14:creationId xmlns:p14="http://schemas.microsoft.com/office/powerpoint/2010/main" val="40292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unchihwang\Desktop\特導\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 b="9597"/>
          <a:stretch/>
        </p:blipFill>
        <p:spPr bwMode="auto">
          <a:xfrm>
            <a:off x="2925763" y="4306787"/>
            <a:ext cx="4762500" cy="2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ea typeface="超研澤海報體" pitchFamily="49" charset="-120"/>
              </a:rPr>
              <a:t>寄養</a:t>
            </a:r>
            <a:r>
              <a:rPr lang="zh-TW" altLang="zh-TW" b="1" dirty="0" smtClean="0">
                <a:ea typeface="超研澤海報體" pitchFamily="49" charset="-120"/>
              </a:rPr>
              <a:t>家庭</a:t>
            </a:r>
            <a:endParaRPr lang="zh-TW" altLang="en-US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‧</a:t>
            </a:r>
            <a:r>
              <a:rPr lang="zh-TW" altLang="zh-TW" dirty="0">
                <a:ea typeface="超研澤中圓" pitchFamily="49" charset="-120"/>
              </a:rPr>
              <a:t>屬於義工性質</a:t>
            </a:r>
            <a:r>
              <a:rPr lang="en-US" altLang="zh-TW" dirty="0">
                <a:ea typeface="超研澤中圓" pitchFamily="49" charset="-120"/>
              </a:rPr>
              <a:t/>
            </a:r>
            <a:br>
              <a:rPr lang="en-US" altLang="zh-TW" dirty="0">
                <a:ea typeface="超研澤中圓" pitchFamily="49" charset="-120"/>
              </a:rPr>
            </a:br>
            <a:r>
              <a:rPr lang="zh-TW" altLang="zh-TW" dirty="0" smtClean="0">
                <a:ea typeface="超研澤中圓" pitchFamily="49" charset="-120"/>
              </a:rPr>
              <a:t>‧</a:t>
            </a:r>
            <a:r>
              <a:rPr lang="zh-TW" altLang="zh-TW" dirty="0">
                <a:ea typeface="超研澤中圓" pitchFamily="49" charset="-120"/>
              </a:rPr>
              <a:t>通常是小家庭</a:t>
            </a:r>
            <a:r>
              <a:rPr lang="en-US" altLang="zh-TW" dirty="0">
                <a:ea typeface="超研澤中圓" pitchFamily="49" charset="-120"/>
              </a:rPr>
              <a:t/>
            </a:r>
            <a:br>
              <a:rPr lang="en-US" altLang="zh-TW" dirty="0">
                <a:ea typeface="超研澤中圓" pitchFamily="49" charset="-120"/>
              </a:rPr>
            </a:br>
            <a:r>
              <a:rPr lang="zh-TW" altLang="zh-TW" dirty="0" smtClean="0">
                <a:ea typeface="超研澤中圓" pitchFamily="49" charset="-120"/>
              </a:rPr>
              <a:t>‧</a:t>
            </a:r>
            <a:r>
              <a:rPr lang="zh-TW" altLang="zh-TW" dirty="0">
                <a:ea typeface="超研澤中圓" pitchFamily="49" charset="-120"/>
              </a:rPr>
              <a:t>協助導盲犬機構照顧訓練</a:t>
            </a:r>
            <a:r>
              <a:rPr lang="en-US" altLang="zh-TW" dirty="0">
                <a:ea typeface="超研澤中圓" pitchFamily="49" charset="-120"/>
              </a:rPr>
              <a:t>2</a:t>
            </a:r>
            <a:r>
              <a:rPr lang="zh-TW" altLang="zh-TW" dirty="0">
                <a:ea typeface="超研澤中圓" pitchFamily="49" charset="-120"/>
              </a:rPr>
              <a:t>個月～</a:t>
            </a:r>
            <a:r>
              <a:rPr lang="en-US" altLang="zh-TW" dirty="0">
                <a:ea typeface="超研澤中圓" pitchFamily="49" charset="-120"/>
              </a:rPr>
              <a:t>1</a:t>
            </a:r>
            <a:r>
              <a:rPr lang="zh-TW" altLang="zh-TW" dirty="0">
                <a:ea typeface="超研澤中圓" pitchFamily="49" charset="-120"/>
              </a:rPr>
              <a:t>歲大</a:t>
            </a:r>
            <a:r>
              <a:rPr lang="zh-TW" altLang="zh-TW" dirty="0" smtClean="0">
                <a:ea typeface="超研澤中圓" pitchFamily="49" charset="-120"/>
              </a:rPr>
              <a:t>的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超研澤中圓" pitchFamily="49" charset="-120"/>
              </a:rPr>
              <a:t>     </a:t>
            </a:r>
            <a:r>
              <a:rPr lang="zh-TW" altLang="zh-TW" dirty="0" smtClean="0">
                <a:ea typeface="超研澤中圓" pitchFamily="49" charset="-120"/>
              </a:rPr>
              <a:t>導</a:t>
            </a:r>
            <a:r>
              <a:rPr lang="zh-TW" altLang="zh-TW" dirty="0">
                <a:ea typeface="超研澤中圓" pitchFamily="49" charset="-120"/>
              </a:rPr>
              <a:t>盲幼犬</a:t>
            </a:r>
            <a:r>
              <a:rPr lang="en-US" altLang="zh-TW" dirty="0">
                <a:ea typeface="超研澤中圓" pitchFamily="49" charset="-120"/>
              </a:rPr>
              <a:t/>
            </a:r>
            <a:br>
              <a:rPr lang="en-US" altLang="zh-TW" dirty="0">
                <a:ea typeface="超研澤中圓" pitchFamily="49" charset="-120"/>
              </a:rPr>
            </a:br>
            <a:r>
              <a:rPr lang="zh-TW" altLang="zh-TW" dirty="0" smtClean="0">
                <a:ea typeface="超研澤中圓" pitchFamily="49" charset="-120"/>
              </a:rPr>
              <a:t>‧</a:t>
            </a:r>
            <a:r>
              <a:rPr lang="zh-TW" altLang="zh-TW" dirty="0">
                <a:ea typeface="超研澤中圓" pitchFamily="49" charset="-120"/>
              </a:rPr>
              <a:t>導盲犬培訓過程中最辛苦也最重要的角色</a:t>
            </a:r>
          </a:p>
        </p:txBody>
      </p:sp>
    </p:spTree>
    <p:extLst>
      <p:ext uri="{BB962C8B-B14F-4D97-AF65-F5344CB8AC3E}">
        <p14:creationId xmlns:p14="http://schemas.microsoft.com/office/powerpoint/2010/main" val="16332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寄養家庭任務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ea typeface="超研澤中圓" pitchFamily="49" charset="-120"/>
              </a:rPr>
              <a:t>一、培養幼犬與人類的感情。 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超研澤中圓" pitchFamily="49" charset="-120"/>
              </a:rPr>
              <a:t>二</a:t>
            </a:r>
            <a:r>
              <a:rPr lang="zh-TW" altLang="en-US" dirty="0">
                <a:ea typeface="超研澤中圓" pitchFamily="49" charset="-120"/>
              </a:rPr>
              <a:t>、幼犬的健康維護</a:t>
            </a:r>
            <a:r>
              <a:rPr lang="zh-TW" altLang="en-US" dirty="0" smtClean="0">
                <a:ea typeface="超研澤中圓" pitchFamily="49" charset="-120"/>
              </a:rPr>
              <a:t>。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超研澤中圓" pitchFamily="49" charset="-120"/>
              </a:rPr>
              <a:t>三</a:t>
            </a:r>
            <a:r>
              <a:rPr lang="zh-TW" altLang="en-US" dirty="0">
                <a:ea typeface="超研澤中圓" pitchFamily="49" charset="-120"/>
              </a:rPr>
              <a:t>、幼犬的基礎行為教育</a:t>
            </a:r>
            <a:r>
              <a:rPr lang="zh-TW" altLang="en-US" dirty="0" smtClean="0">
                <a:ea typeface="超研澤中圓" pitchFamily="49" charset="-120"/>
              </a:rPr>
              <a:t>。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超研澤中圓" pitchFamily="49" charset="-120"/>
              </a:rPr>
              <a:t>四</a:t>
            </a:r>
            <a:r>
              <a:rPr lang="zh-TW" altLang="en-US" dirty="0">
                <a:ea typeface="超研澤中圓" pitchFamily="49" charset="-120"/>
              </a:rPr>
              <a:t>、建立幼犬足夠而良好的社會化行為。</a:t>
            </a:r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14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寄養家庭條件</a:t>
            </a:r>
            <a:endParaRPr lang="zh-TW" altLang="en-US" b="1" dirty="0">
              <a:ea typeface="超研澤海報體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01251"/>
              </p:ext>
            </p:extLst>
          </p:nvPr>
        </p:nvGraphicFramePr>
        <p:xfrm>
          <a:off x="395536" y="1700808"/>
          <a:ext cx="8280921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7"/>
                <a:gridCol w="3525482"/>
                <a:gridCol w="3525482"/>
              </a:tblGrid>
              <a:tr h="52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條件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導盲犬協會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ea typeface="超研澤中圓" pitchFamily="49" charset="-120"/>
                        </a:rPr>
                        <a:t>惠光導盲犬教育基金會</a:t>
                      </a:r>
                      <a:endParaRPr lang="zh-TW" sz="1800" kern="10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成員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以家庭為單位，至少一對夫妻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安排全天候皆有成人照顧幼犬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ea typeface="超研澤中圓" pitchFamily="49" charset="-120"/>
                        </a:rPr>
                        <a:t>小孩</a:t>
                      </a:r>
                      <a:endParaRPr lang="zh-TW" sz="1800" kern="10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五歲以下的孩童不超過一名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國小以下的小朋友不超過一位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至少有一位一日外出不超過四小時，有足夠的時間陪伴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全天候皆有成人照顧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地點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ea typeface="超研澤中圓" pitchFamily="49" charset="-120"/>
                        </a:rPr>
                        <a:t> </a:t>
                      </a:r>
                      <a:r>
                        <a:rPr lang="zh-TW" altLang="en-US" sz="1800" kern="100" dirty="0" smtClean="0">
                          <a:effectLst/>
                          <a:ea typeface="超研澤中圓" pitchFamily="49" charset="-120"/>
                        </a:rPr>
                        <a:t>不拘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居住在大台北、桃園縣市或大高雄地區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ea typeface="超研澤中圓" pitchFamily="49" charset="-120"/>
                        </a:rPr>
                        <a:t>交通工具</a:t>
                      </a:r>
                      <a:endParaRPr lang="zh-TW" sz="1800" kern="10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ea typeface="超研澤中圓" pitchFamily="49" charset="-120"/>
                        </a:rPr>
                        <a:t> </a:t>
                      </a:r>
                      <a:r>
                        <a:rPr lang="zh-TW" altLang="en-US" sz="1800" kern="100" dirty="0" smtClean="0">
                          <a:effectLst/>
                          <a:ea typeface="超研澤中圓" pitchFamily="49" charset="-120"/>
                        </a:rPr>
                        <a:t>不拘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家中有汽車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ea typeface="超研澤中圓" pitchFamily="49" charset="-120"/>
                        </a:rPr>
                        <a:t>其他</a:t>
                      </a:r>
                      <a:endParaRPr lang="zh-TW" sz="1800" kern="10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贊同本會宗旨者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能夠配合惠光指導之方式照顧訓練犬隻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ea typeface="超研澤中圓" pitchFamily="49" charset="-120"/>
                        </a:rPr>
                        <a:t>其他</a:t>
                      </a:r>
                      <a:endParaRPr lang="zh-TW" sz="1800" kern="10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ea typeface="超研澤中圓" pitchFamily="49" charset="-120"/>
                        </a:rPr>
                        <a:t>沒有飼養寵物犬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ea typeface="超研澤中圓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5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寄養家庭</a:t>
            </a:r>
            <a:r>
              <a:rPr lang="zh-TW" altLang="zh-TW" b="1" dirty="0" smtClean="0">
                <a:ea typeface="超研澤海報體" pitchFamily="49" charset="-120"/>
              </a:rPr>
              <a:t>培訓</a:t>
            </a:r>
            <a:r>
              <a:rPr lang="zh-TW" altLang="zh-TW" b="1" dirty="0">
                <a:ea typeface="超研澤海報體" pitchFamily="49" charset="-120"/>
              </a:rPr>
              <a:t>方式</a:t>
            </a:r>
            <a:endParaRPr lang="zh-TW" altLang="en-US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ea typeface="超研澤中圓" pitchFamily="49" charset="-120"/>
              </a:rPr>
              <a:t>A.</a:t>
            </a:r>
            <a:r>
              <a:rPr lang="zh-TW" altLang="zh-TW" dirty="0">
                <a:ea typeface="超研澤中圓" pitchFamily="49" charset="-120"/>
              </a:rPr>
              <a:t>辦理「職前訓練</a:t>
            </a:r>
            <a:r>
              <a:rPr lang="zh-TW" altLang="zh-TW" dirty="0" smtClean="0">
                <a:ea typeface="超研澤中圓" pitchFamily="49" charset="-120"/>
              </a:rPr>
              <a:t>」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dirty="0">
                <a:ea typeface="超研澤中圓" pitchFamily="49" charset="-120"/>
              </a:rPr>
              <a:t>B.</a:t>
            </a:r>
            <a:r>
              <a:rPr lang="zh-TW" altLang="zh-TW" dirty="0">
                <a:ea typeface="超研澤中圓" pitchFamily="49" charset="-120"/>
              </a:rPr>
              <a:t>訪視與指導寄養</a:t>
            </a:r>
            <a:r>
              <a:rPr lang="zh-TW" altLang="zh-TW" dirty="0" smtClean="0">
                <a:ea typeface="超研澤中圓" pitchFamily="49" charset="-120"/>
              </a:rPr>
              <a:t>家庭</a:t>
            </a:r>
            <a:endParaRPr lang="en-US" altLang="zh-TW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dirty="0">
                <a:ea typeface="超研澤中圓" pitchFamily="49" charset="-120"/>
              </a:rPr>
              <a:t>C.</a:t>
            </a:r>
            <a:r>
              <a:rPr lang="zh-TW" altLang="zh-TW" dirty="0">
                <a:ea typeface="超研澤中圓" pitchFamily="49" charset="-120"/>
              </a:rPr>
              <a:t>辦理「在職訓練</a:t>
            </a:r>
            <a:r>
              <a:rPr lang="zh-TW" altLang="zh-TW" dirty="0" smtClean="0">
                <a:ea typeface="超研澤中圓" pitchFamily="49" charset="-120"/>
              </a:rPr>
              <a:t>」</a:t>
            </a:r>
            <a:endParaRPr lang="en-US" altLang="zh-TW" dirty="0" smtClean="0">
              <a:ea typeface="超研澤中圓" pitchFamily="49" charset="-120"/>
            </a:endParaRP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8204160" cy="19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問題三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525963"/>
          </a:xfrm>
        </p:spPr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寄養家庭主要是負責導盲犬幾歲以前的生活？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unchihwang\Desktop\特導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39539" cy="3247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大綱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080120"/>
            <a:ext cx="6851104" cy="566124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認識導盲犬</a:t>
            </a:r>
            <a:endParaRPr lang="en-US" altLang="zh-TW" sz="3000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742950" lvl="2" indent="-342900"/>
            <a:r>
              <a:rPr lang="zh-TW" altLang="en-US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導盲犬 </a:t>
            </a:r>
            <a:r>
              <a:rPr lang="en-US" altLang="zh-TW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V.S </a:t>
            </a:r>
            <a:r>
              <a:rPr lang="zh-TW" altLang="en-US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白</a:t>
            </a:r>
            <a:r>
              <a:rPr lang="zh-TW" altLang="en-US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手杖</a:t>
            </a:r>
            <a:endParaRPr lang="en-US" altLang="zh-TW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742950" lvl="2" indent="-342900"/>
            <a:r>
              <a:rPr lang="zh-TW" altLang="en-US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種類</a:t>
            </a:r>
            <a:endParaRPr lang="en-US" altLang="zh-TW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742950" lvl="2" indent="-342900"/>
            <a:r>
              <a:rPr lang="zh-TW" altLang="en-US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寄養</a:t>
            </a:r>
            <a:r>
              <a:rPr lang="zh-TW" altLang="en-US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家庭</a:t>
            </a:r>
            <a:endParaRPr lang="en-US" altLang="zh-TW" kern="100" dirty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742950" lvl="2" indent="-342900"/>
            <a:r>
              <a:rPr lang="zh-TW" altLang="en-US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訓練</a:t>
            </a:r>
            <a:endParaRPr lang="en-US" altLang="zh-TW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退休</a:t>
            </a:r>
            <a:r>
              <a:rPr lang="zh-TW" altLang="en-US" sz="3000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後生活</a:t>
            </a: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狀況</a:t>
            </a:r>
            <a:endParaRPr lang="en-US" altLang="zh-TW" sz="3000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申請</a:t>
            </a:r>
            <a:r>
              <a:rPr lang="zh-TW" altLang="en-US" sz="3000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的條件與程序</a:t>
            </a:r>
            <a:endParaRPr lang="en-US" altLang="zh-TW" sz="3000" kern="100" dirty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文昇</a:t>
            </a:r>
            <a:r>
              <a:rPr lang="zh-TW" altLang="en-US" sz="3000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訪</a:t>
            </a: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談</a:t>
            </a:r>
            <a:r>
              <a:rPr lang="en-US" altLang="zh-TW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123</a:t>
            </a:r>
          </a:p>
          <a:p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相關</a:t>
            </a:r>
            <a:r>
              <a:rPr lang="zh-TW" altLang="en-US" sz="3000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法規與新聞</a:t>
            </a:r>
            <a:r>
              <a:rPr lang="zh-TW" altLang="en-US" sz="3000" kern="100" dirty="0" smtClean="0">
                <a:latin typeface="標楷體" pitchFamily="65" charset="-120"/>
                <a:ea typeface="超研澤中圓" pitchFamily="49" charset="-120"/>
                <a:cs typeface="Times New Roman"/>
              </a:rPr>
              <a:t>議題</a:t>
            </a:r>
            <a:endParaRPr lang="en-US" altLang="zh-TW" sz="3000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  <a:p>
            <a:r>
              <a:rPr lang="zh-TW" altLang="en-US" sz="3000" kern="100" dirty="0">
                <a:latin typeface="標楷體" pitchFamily="65" charset="-120"/>
                <a:ea typeface="超研澤中圓" pitchFamily="49" charset="-120"/>
                <a:cs typeface="Times New Roman"/>
              </a:rPr>
              <a:t>小組命題</a:t>
            </a:r>
            <a:endParaRPr lang="en-US" altLang="zh-TW" sz="3000" kern="100" dirty="0" smtClean="0">
              <a:latin typeface="標楷體" pitchFamily="65" charset="-120"/>
              <a:ea typeface="超研澤中圓" pitchFamily="49" charset="-12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788024" y="5157192"/>
            <a:ext cx="59046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導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盲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犬的訓練</a:t>
            </a:r>
            <a:endParaRPr lang="zh-TW" altLang="en-US" b="1" dirty="0">
              <a:latin typeface="標楷體" pitchFamily="65" charset="-120"/>
              <a:ea typeface="超研澤海報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簡易訓練流程圖</a:t>
            </a:r>
            <a:endParaRPr lang="zh-TW" altLang="en-US" b="1" dirty="0">
              <a:ea typeface="超研澤海報體" pitchFamily="49" charset="-120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628800"/>
            <a:ext cx="5876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564904"/>
            <a:ext cx="29337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068960"/>
            <a:ext cx="2390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4077072"/>
            <a:ext cx="595708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kern="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/>
                <a:sym typeface="Wingdings"/>
              </a:rPr>
              <a:t></a:t>
            </a:r>
            <a:r>
              <a:rPr lang="zh-TW" altLang="zh-TW" sz="3200" kern="100" dirty="0" smtClean="0">
                <a:solidFill>
                  <a:schemeClr val="bg1"/>
                </a:solidFill>
                <a:latin typeface="標楷體" pitchFamily="65" charset="-120"/>
                <a:ea typeface="超研澤中圓" pitchFamily="49" charset="-120"/>
                <a:cs typeface="Times New Roman"/>
              </a:rPr>
              <a:t>幼犬在寄養家庭接受生活訓練</a:t>
            </a:r>
            <a:endParaRPr lang="en-US" altLang="zh-TW" sz="3200" kern="100" dirty="0" smtClean="0">
              <a:solidFill>
                <a:schemeClr val="bg1"/>
              </a:solidFill>
              <a:latin typeface="標楷體" pitchFamily="65" charset="-120"/>
              <a:ea typeface="超研澤中圓" pitchFamily="49" charset="-120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653136"/>
            <a:ext cx="604867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kern="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/>
                <a:sym typeface="Wingdings"/>
              </a:rPr>
              <a:t></a:t>
            </a:r>
            <a:r>
              <a:rPr lang="zh-TW" altLang="zh-TW" sz="3200" kern="100" dirty="0" smtClean="0">
                <a:solidFill>
                  <a:schemeClr val="bg1"/>
                </a:solidFill>
                <a:latin typeface="標楷體" pitchFamily="65" charset="-120"/>
                <a:ea typeface="超研澤中圓" pitchFamily="49" charset="-120"/>
                <a:cs typeface="Times New Roman"/>
              </a:rPr>
              <a:t>離開寄養家庭接受導盲犬訓練</a:t>
            </a:r>
            <a:endParaRPr lang="en-US" altLang="zh-TW" sz="3200" kern="100" dirty="0" smtClean="0">
              <a:solidFill>
                <a:schemeClr val="bg1"/>
              </a:solidFill>
              <a:latin typeface="標楷體" pitchFamily="65" charset="-120"/>
              <a:ea typeface="超研澤中圓" pitchFamily="49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29200"/>
            <a:ext cx="63722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kern="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/>
                <a:sym typeface="Wingdings"/>
              </a:rPr>
              <a:t></a:t>
            </a:r>
            <a:r>
              <a:rPr lang="zh-TW" altLang="zh-TW" sz="3200" kern="100" dirty="0" smtClean="0">
                <a:solidFill>
                  <a:schemeClr val="bg1"/>
                </a:solidFill>
                <a:latin typeface="標楷體" pitchFamily="65" charset="-120"/>
                <a:ea typeface="超研澤中圓" pitchFamily="49" charset="-120"/>
                <a:cs typeface="Times New Roman"/>
              </a:rPr>
              <a:t>與「導盲犬」使用者配對及訓練</a:t>
            </a:r>
            <a:endParaRPr lang="en-US" altLang="zh-TW" sz="3200" kern="100" dirty="0" smtClean="0">
              <a:solidFill>
                <a:schemeClr val="bg1"/>
              </a:solidFill>
              <a:latin typeface="標楷體" pitchFamily="65" charset="-120"/>
              <a:ea typeface="超研澤中圓" pitchFamily="49" charset="-120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805264"/>
            <a:ext cx="588494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kern="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/>
                <a:sym typeface="Wingdings"/>
              </a:rPr>
              <a:t></a:t>
            </a:r>
            <a:r>
              <a:rPr lang="zh-TW" altLang="zh-TW" sz="3200" kern="100" dirty="0" smtClean="0">
                <a:solidFill>
                  <a:schemeClr val="bg1"/>
                </a:solidFill>
                <a:latin typeface="標楷體" pitchFamily="65" charset="-120"/>
                <a:ea typeface="超研澤中圓" pitchFamily="49" charset="-120"/>
                <a:cs typeface="Times New Roman"/>
              </a:rPr>
              <a:t>與「導盲犬」使用者正式上路</a:t>
            </a:r>
            <a:endParaRPr lang="en-US" altLang="zh-TW" sz="3200" kern="100" dirty="0" smtClean="0">
              <a:solidFill>
                <a:schemeClr val="bg1"/>
              </a:solidFill>
              <a:latin typeface="標楷體" pitchFamily="65" charset="-120"/>
              <a:ea typeface="超研澤中圓" pitchFamily="49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97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ea typeface="超研澤海報體" pitchFamily="49" charset="-120"/>
              </a:rPr>
              <a:t>導盲犬的訓練流程</a:t>
            </a:r>
            <a:endParaRPr lang="zh-TW" altLang="en-US" b="1" dirty="0">
              <a:ea typeface="超研澤海報體" pitchFamily="49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83118"/>
              </p:ext>
            </p:extLst>
          </p:nvPr>
        </p:nvGraphicFramePr>
        <p:xfrm>
          <a:off x="71438" y="1611648"/>
          <a:ext cx="9001156" cy="4389120"/>
        </p:xfrm>
        <a:graphic>
          <a:graphicData uri="http://schemas.openxmlformats.org/drawingml/2006/table">
            <a:tbl>
              <a:tblPr/>
              <a:tblGrid>
                <a:gridCol w="1000100"/>
                <a:gridCol w="2643503"/>
                <a:gridCol w="2750199"/>
                <a:gridCol w="260735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階段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寄養家庭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專業引導訓練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共同訓練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年齡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en-US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7-8</a:t>
                      </a: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週齡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en-US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12-14</a:t>
                      </a: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個月齡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en-US" sz="3200" kern="10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20-24</a:t>
                      </a:r>
                      <a:r>
                        <a:rPr lang="zh-TW" sz="3200" kern="10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個月齡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kern="10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期間</a:t>
                      </a:r>
                      <a:endParaRPr lang="zh-TW" sz="3200" kern="10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en-US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12-14</a:t>
                      </a: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個月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半年至一年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一至兩個月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kern="10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內容</a:t>
                      </a:r>
                      <a:endParaRPr lang="zh-TW" sz="3200" kern="10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u="sng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生活習慣基本訓練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u="sng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社會化訓練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引導技巧訓練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學習專業動作指令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與視障使用者</a:t>
                      </a:r>
                      <a:r>
                        <a:rPr lang="zh-TW" sz="3200" b="1" u="sng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配對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 smtClean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教導使用</a:t>
                      </a: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導盲犬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kern="10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目的</a:t>
                      </a:r>
                      <a:endParaRPr lang="zh-TW" sz="3200" kern="10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良好行為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溫馴性格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b="1" u="sng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專業導盲犬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23925" algn="l"/>
                        </a:tabLst>
                      </a:pPr>
                      <a:r>
                        <a:rPr lang="zh-TW" sz="3200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共同養成能力</a:t>
                      </a:r>
                      <a:r>
                        <a:rPr lang="zh-TW" sz="3200" b="1" u="sng" kern="100" dirty="0">
                          <a:latin typeface="標楷體" pitchFamily="65" charset="-120"/>
                          <a:ea typeface="超研澤中圓" pitchFamily="49" charset="-120"/>
                          <a:cs typeface="Times New Roman"/>
                        </a:rPr>
                        <a:t>默契</a:t>
                      </a:r>
                      <a:endParaRPr lang="zh-TW" sz="3200" kern="100" dirty="0">
                        <a:latin typeface="標楷體" pitchFamily="65" charset="-120"/>
                        <a:ea typeface="超研澤中圓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導盲犬領域兩大專業人才</a:t>
            </a:r>
            <a:endParaRPr lang="zh-TW" altLang="en-US" b="1" dirty="0">
              <a:ea typeface="超研澤海報體" pitchFamily="49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686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3481905"/>
              </p:ext>
            </p:extLst>
          </p:nvPr>
        </p:nvGraphicFramePr>
        <p:xfrm>
          <a:off x="1331640" y="1628800"/>
          <a:ext cx="64807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弧形向右箭號 6"/>
          <p:cNvSpPr/>
          <p:nvPr/>
        </p:nvSpPr>
        <p:spPr>
          <a:xfrm>
            <a:off x="539552" y="3356992"/>
            <a:ext cx="1368152" cy="2448272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向右箭號 7"/>
          <p:cNvSpPr/>
          <p:nvPr/>
        </p:nvSpPr>
        <p:spPr>
          <a:xfrm flipH="1">
            <a:off x="7236296" y="3356992"/>
            <a:ext cx="1224136" cy="2448272"/>
          </a:xfrm>
          <a:prstGeom prst="curv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9627">
            <a:off x="4493251" y="4379089"/>
            <a:ext cx="841232" cy="6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4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TW" b="1" dirty="0" smtClean="0">
                <a:ea typeface="超研澤海報體" pitchFamily="49" charset="-120"/>
              </a:rPr>
              <a:t>	</a:t>
            </a:r>
            <a:r>
              <a:rPr lang="zh-TW" altLang="en-US" b="1" dirty="0" smtClean="0">
                <a:ea typeface="超研澤海報體" pitchFamily="49" charset="-120"/>
              </a:rPr>
              <a:t>導盲犬領域兩大專業人才</a:t>
            </a:r>
            <a:endParaRPr lang="en-US" altLang="zh-TW" sz="3900" dirty="0">
              <a:ea typeface="超研澤海報體" pitchFamily="49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66991"/>
              </p:ext>
            </p:extLst>
          </p:nvPr>
        </p:nvGraphicFramePr>
        <p:xfrm>
          <a:off x="142876" y="1312603"/>
          <a:ext cx="8858280" cy="5259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8280"/>
              </a:tblGrid>
              <a:tr h="506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導盲犬</a:t>
                      </a:r>
                      <a:r>
                        <a:rPr lang="zh-TW" altLang="zh-TW" sz="3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超研澤中圓" pitchFamily="49" charset="-120"/>
                          <a:cs typeface="+mn-cs"/>
                        </a:rPr>
                        <a:t>訓練</a:t>
                      </a:r>
                      <a:r>
                        <a:rPr lang="zh-TW" altLang="en-US" sz="3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超研澤中圓" pitchFamily="49" charset="-120"/>
                          <a:cs typeface="+mn-cs"/>
                        </a:rPr>
                        <a:t>師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78333">
                <a:tc>
                  <a:txBody>
                    <a:bodyPr/>
                    <a:lstStyle/>
                    <a:p>
                      <a:pPr lvl="0"/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寄養家庭：養成良好行為個性、克服不良習慣。</a:t>
                      </a:r>
                      <a:endParaRPr lang="en-US" altLang="zh-TW" sz="3200" dirty="0" smtClean="0">
                        <a:latin typeface="標楷體" pitchFamily="65" charset="-120"/>
                        <a:ea typeface="超研澤中圓" pitchFamily="49" charset="-120"/>
                      </a:endParaRPr>
                    </a:p>
                    <a:p>
                      <a:pPr lvl="0"/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進階引導：教育輔導，再次評估是否合適擔任。</a:t>
                      </a:r>
                      <a:endParaRPr lang="en-US" altLang="zh-TW" sz="3200" dirty="0" smtClean="0">
                        <a:latin typeface="標楷體" pitchFamily="65" charset="-120"/>
                        <a:ea typeface="超研澤中圓" pitchFamily="49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藉由訓練，使犬隻成為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行為合宜、個性穩定、具備引導技能的</a:t>
                      </a:r>
                      <a:r>
                        <a:rPr lang="zh-TW" altLang="en-US" sz="3200" b="1" u="sng" dirty="0" smtClean="0">
                          <a:latin typeface="標楷體" pitchFamily="65" charset="-120"/>
                          <a:ea typeface="超研澤中圓" pitchFamily="49" charset="-120"/>
                        </a:rPr>
                        <a:t>專業導盲犬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。</a:t>
                      </a:r>
                      <a:endParaRPr lang="zh-TW" altLang="en-US" sz="3200" dirty="0">
                        <a:latin typeface="標楷體" pitchFamily="65" charset="-120"/>
                        <a:ea typeface="超研澤中圓" pitchFamily="49" charset="-120"/>
                      </a:endParaRPr>
                    </a:p>
                  </a:txBody>
                  <a:tcPr/>
                </a:tc>
              </a:tr>
              <a:tr h="506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導盲犬指導員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（更進階）</a:t>
                      </a:r>
                      <a:endParaRPr lang="zh-TW" altLang="en-US" sz="3200" dirty="0">
                        <a:latin typeface="標楷體" pitchFamily="65" charset="-120"/>
                        <a:ea typeface="超研澤中圓" pitchFamily="49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9269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篩選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合格的導盲犬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申請者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。</a:t>
                      </a:r>
                      <a:endParaRPr lang="en-US" altLang="zh-TW" sz="3200" dirty="0" smtClean="0">
                        <a:latin typeface="標楷體" pitchFamily="65" charset="-120"/>
                        <a:ea typeface="超研澤中圓" pitchFamily="49" charset="-120"/>
                      </a:endParaRPr>
                    </a:p>
                    <a:p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幫導盲犬申請者和導盲犬「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配對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」。</a:t>
                      </a:r>
                      <a:endParaRPr lang="en-US" altLang="zh-TW" sz="3200" dirty="0" smtClean="0">
                        <a:latin typeface="標楷體" pitchFamily="65" charset="-120"/>
                        <a:ea typeface="超研澤中圓" pitchFamily="49" charset="-120"/>
                      </a:endParaRPr>
                    </a:p>
                    <a:p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導盲犬，申請者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，各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有差異，需要相當的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觀察力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以及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專業能力協助</a:t>
                      </a:r>
                      <a:r>
                        <a:rPr lang="zh-TW" altLang="zh-TW" sz="3200" b="1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超研澤中圓" pitchFamily="49" charset="-120"/>
                          <a:cs typeface="+mn-cs"/>
                        </a:rPr>
                        <a:t>適合</a:t>
                      </a:r>
                      <a:r>
                        <a:rPr lang="zh-TW" altLang="en-US" sz="3200" b="1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超研澤中圓" pitchFamily="49" charset="-120"/>
                          <a:cs typeface="+mn-cs"/>
                        </a:rPr>
                        <a:t>配對</a:t>
                      </a:r>
                      <a:r>
                        <a:rPr lang="zh-TW" altLang="zh-TW" sz="3200" dirty="0" smtClean="0">
                          <a:latin typeface="標楷體" pitchFamily="65" charset="-120"/>
                          <a:ea typeface="超研澤中圓" pitchFamily="49" charset="-120"/>
                        </a:rPr>
                        <a:t>。</a:t>
                      </a:r>
                      <a:endParaRPr lang="zh-TW" altLang="en-US" sz="3200" dirty="0">
                        <a:latin typeface="標楷體" pitchFamily="65" charset="-120"/>
                        <a:ea typeface="超研澤中圓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7166997" y="4143380"/>
            <a:ext cx="100540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媒人角色</a:t>
            </a:r>
            <a:endParaRPr lang="zh-TW" altLang="en-US" sz="3200" dirty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0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a typeface="超研澤海報體" pitchFamily="49" charset="-120"/>
              </a:rPr>
              <a:t>導盲犬「訓練師</a:t>
            </a:r>
            <a:r>
              <a:rPr lang="en-US" altLang="zh-TW" b="1" dirty="0" err="1" smtClean="0">
                <a:ea typeface="超研澤海報體" pitchFamily="49" charset="-120"/>
              </a:rPr>
              <a:t>v.s</a:t>
            </a:r>
            <a:r>
              <a:rPr lang="zh-TW" altLang="en-US" b="1" dirty="0" smtClean="0">
                <a:ea typeface="超研澤海報體" pitchFamily="49" charset="-120"/>
              </a:rPr>
              <a:t>指導員」</a:t>
            </a:r>
            <a:endParaRPr lang="zh-TW" altLang="en-US" b="1" dirty="0">
              <a:ea typeface="超研澤海報體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78854"/>
              </p:ext>
            </p:extLst>
          </p:nvPr>
        </p:nvGraphicFramePr>
        <p:xfrm>
          <a:off x="144016" y="1340768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9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a typeface="超研澤海報體" pitchFamily="49" charset="-120"/>
              </a:rPr>
              <a:t>獨立特派員</a:t>
            </a:r>
            <a:r>
              <a:rPr lang="en-US" altLang="zh-TW" b="1" dirty="0" smtClean="0">
                <a:ea typeface="超研澤海報體" pitchFamily="49" charset="-120"/>
              </a:rPr>
              <a:t>133</a:t>
            </a:r>
            <a:r>
              <a:rPr lang="zh-TW" altLang="en-US" b="1" dirty="0" smtClean="0">
                <a:ea typeface="超研澤海報體" pitchFamily="49" charset="-120"/>
              </a:rPr>
              <a:t>集</a:t>
            </a:r>
            <a:r>
              <a:rPr lang="en-US" altLang="zh-TW" b="1" dirty="0" smtClean="0">
                <a:ea typeface="超研澤海報體" pitchFamily="49" charset="-120"/>
              </a:rPr>
              <a:t>【</a:t>
            </a:r>
            <a:r>
              <a:rPr lang="zh-TW" altLang="en-US" b="1" dirty="0" smtClean="0">
                <a:ea typeface="超研澤海報體" pitchFamily="49" charset="-120"/>
              </a:rPr>
              <a:t>有牠的旅程</a:t>
            </a:r>
            <a:r>
              <a:rPr lang="en-US" altLang="zh-TW" b="1" dirty="0" smtClean="0">
                <a:ea typeface="超研澤海報體" pitchFamily="49" charset="-120"/>
              </a:rPr>
              <a:t>】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91852" y="1853134"/>
            <a:ext cx="4040188" cy="639762"/>
          </a:xfrm>
        </p:spPr>
        <p:txBody>
          <a:bodyPr/>
          <a:lstStyle/>
          <a:p>
            <a:r>
              <a:rPr lang="en-US" altLang="zh-TW" b="0" dirty="0" smtClean="0">
                <a:ea typeface="超研澤中圓" pitchFamily="49" charset="-120"/>
              </a:rPr>
              <a:t>1’35”-</a:t>
            </a:r>
            <a:r>
              <a:rPr lang="zh-TW" altLang="en-US" b="0" dirty="0" smtClean="0">
                <a:ea typeface="超研澤中圓" pitchFamily="49" charset="-120"/>
              </a:rPr>
              <a:t>導盲犬指導員</a:t>
            </a:r>
            <a:endParaRPr lang="en-US" altLang="zh-TW" b="0" dirty="0" smtClean="0">
              <a:ea typeface="超研澤中圓" pitchFamily="49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994721" y="1607121"/>
            <a:ext cx="4041775" cy="1029791"/>
          </a:xfrm>
        </p:spPr>
        <p:txBody>
          <a:bodyPr>
            <a:normAutofit/>
          </a:bodyPr>
          <a:lstStyle/>
          <a:p>
            <a:r>
              <a:rPr lang="en-US" altLang="zh-TW" b="0" dirty="0" smtClean="0">
                <a:ea typeface="超研澤中圓" pitchFamily="49" charset="-120"/>
              </a:rPr>
              <a:t>3’53”-</a:t>
            </a:r>
            <a:r>
              <a:rPr lang="zh-TW" altLang="en-US" b="0" dirty="0" smtClean="0">
                <a:ea typeface="超研澤中圓" pitchFamily="49" charset="-120"/>
              </a:rPr>
              <a:t>訓練成功率</a:t>
            </a:r>
            <a:endParaRPr lang="en-US" altLang="zh-TW" b="0" dirty="0" smtClean="0">
              <a:ea typeface="超研澤中圓" pitchFamily="49" charset="-120"/>
            </a:endParaRPr>
          </a:p>
          <a:p>
            <a:r>
              <a:rPr lang="zh-TW" altLang="zh-TW" b="0" dirty="0" smtClean="0">
                <a:solidFill>
                  <a:schemeClr val="bg1">
                    <a:lumMod val="50000"/>
                  </a:schemeClr>
                </a:solidFill>
                <a:ea typeface="超研澤中圓" pitchFamily="49" charset="-120"/>
              </a:rPr>
              <a:t>成功機率不大於</a:t>
            </a:r>
            <a:r>
              <a:rPr lang="en-US" altLang="zh-TW" b="0" dirty="0" smtClean="0">
                <a:solidFill>
                  <a:schemeClr val="bg1">
                    <a:lumMod val="50000"/>
                  </a:schemeClr>
                </a:solidFill>
                <a:ea typeface="超研澤中圓" pitchFamily="49" charset="-120"/>
              </a:rPr>
              <a:t>30%</a:t>
            </a:r>
            <a:r>
              <a:rPr lang="zh-TW" altLang="zh-TW" b="0" dirty="0" smtClean="0">
                <a:solidFill>
                  <a:schemeClr val="bg1">
                    <a:lumMod val="50000"/>
                  </a:schemeClr>
                </a:solidFill>
                <a:ea typeface="超研澤中圓" pitchFamily="49" charset="-120"/>
              </a:rPr>
              <a:t>。</a:t>
            </a:r>
            <a:endParaRPr lang="zh-TW" altLang="en-US" b="0" dirty="0" smtClean="0">
              <a:solidFill>
                <a:schemeClr val="bg1">
                  <a:lumMod val="50000"/>
                </a:schemeClr>
              </a:solidFill>
              <a:ea typeface="超研澤中圓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6237312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2"/>
              </a:rPr>
              <a:t>http://www.youtube.com/watch?v=HbFcHGDG9N4</a:t>
            </a:r>
            <a:endParaRPr lang="en-US" altLang="zh-TW" dirty="0" smtClean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9" y="2826544"/>
            <a:ext cx="3943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814051"/>
            <a:ext cx="4041775" cy="267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5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-27384"/>
            <a:ext cx="8795320" cy="164219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ea typeface="超研澤海報體" pitchFamily="49" charset="-120"/>
              </a:rPr>
              <a:t>※</a:t>
            </a:r>
            <a:r>
              <a:rPr lang="zh-TW" altLang="en-US" b="1" dirty="0" smtClean="0">
                <a:ea typeface="超研澤海報體" pitchFamily="49" charset="-120"/>
              </a:rPr>
              <a:t>補充</a:t>
            </a:r>
            <a:r>
              <a:rPr lang="en-US" altLang="zh-TW" b="1" dirty="0" smtClean="0">
                <a:ea typeface="超研澤海報體" pitchFamily="49" charset="-120"/>
              </a:rPr>
              <a:t>※</a:t>
            </a:r>
            <a:br>
              <a:rPr lang="en-US" altLang="zh-TW" b="1" dirty="0" smtClean="0">
                <a:ea typeface="超研澤海報體" pitchFamily="49" charset="-120"/>
              </a:rPr>
            </a:br>
            <a:r>
              <a:rPr lang="zh-TW" altLang="en-US" b="1" dirty="0" smtClean="0">
                <a:ea typeface="超研澤海報體" pitchFamily="49" charset="-120"/>
              </a:rPr>
              <a:t>導盲犬訓練師系列專欄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一：訓練兩三年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二：資格門檻，看訓練隻數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三：要出國培訓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四：導盲口令 英文為主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五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：配對人狗 需進階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培訓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六：要愛狗 更要專業知識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超研澤中圓" pitchFamily="49" charset="-120"/>
              </a:rPr>
              <a:t>七：指導員 角色像媒人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超研澤中圓" pitchFamily="49" charset="-120"/>
            </a:endParaRPr>
          </a:p>
          <a:p>
            <a:endParaRPr lang="en-US" altLang="zh-TW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問題四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導盲犬的訓練可分為哪三個階段？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6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35696" y="845840"/>
            <a:ext cx="7776864" cy="1863080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導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盲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犬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b="1" dirty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退休後的生活狀態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		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與使用者之調適</a:t>
            </a:r>
            <a:endParaRPr lang="zh-TW" altLang="en-US" b="1" dirty="0">
              <a:latin typeface="標楷體" pitchFamily="65" charset="-120"/>
              <a:ea typeface="超研澤海報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12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27984" y="5013176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導盲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犬</a:t>
            </a:r>
            <a:r>
              <a:rPr lang="zh-TW" altLang="en-US" sz="2400" b="1" dirty="0" smtClean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超研澤海報體" pitchFamily="49" charset="-120"/>
              </a:rPr>
              <a:t>V.S</a:t>
            </a:r>
            <a:r>
              <a:rPr lang="zh-TW" altLang="en-US" sz="2400" b="1" dirty="0" smtClean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白手杖</a:t>
            </a:r>
            <a:endParaRPr lang="zh-TW" altLang="en-US" b="1" dirty="0">
              <a:latin typeface="標楷體" pitchFamily="65" charset="-120"/>
              <a:ea typeface="超研澤海報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1124744"/>
          </a:xfrm>
        </p:spPr>
        <p:txBody>
          <a:bodyPr/>
          <a:lstStyle/>
          <a:p>
            <a:r>
              <a:rPr lang="zh-TW" altLang="en-US" b="1" dirty="0" smtClean="0">
                <a:latin typeface="華康流隸體(P)" pitchFamily="66" charset="-120"/>
                <a:ea typeface="超研澤海報體" pitchFamily="49" charset="-120"/>
              </a:rPr>
              <a:t>導盲犬退休</a:t>
            </a:r>
            <a:endParaRPr lang="zh-TW" altLang="en-US" b="1" dirty="0">
              <a:latin typeface="華康流隸體(P)" pitchFamily="66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華康流隸體(P)" pitchFamily="66" charset="-120"/>
                <a:ea typeface="超研澤中圓" pitchFamily="49" charset="-120"/>
              </a:rPr>
              <a:t>導盲犬大約工作至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華康流隸體(P)" pitchFamily="66" charset="-120"/>
                <a:ea typeface="超研澤中圓" pitchFamily="49" charset="-120"/>
              </a:rPr>
              <a:t>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dirty="0">
                <a:latin typeface="華康流隸體(P)" pitchFamily="66" charset="-120"/>
                <a:ea typeface="超研澤中圓" pitchFamily="49" charset="-120"/>
              </a:rPr>
              <a:t>歲左右則會</a:t>
            </a:r>
            <a:r>
              <a:rPr lang="zh-TW" altLang="zh-TW" dirty="0" smtClean="0">
                <a:latin typeface="華康流隸體(P)" pitchFamily="66" charset="-120"/>
                <a:ea typeface="超研澤中圓" pitchFamily="49" charset="-120"/>
              </a:rPr>
              <a:t>退休</a:t>
            </a:r>
            <a:r>
              <a:rPr lang="zh-TW" altLang="en-US" dirty="0" smtClean="0">
                <a:latin typeface="華康流隸體(P)" pitchFamily="66" charset="-120"/>
                <a:ea typeface="超研澤中圓" pitchFamily="49" charset="-120"/>
              </a:rPr>
              <a:t>。</a:t>
            </a:r>
            <a:endParaRPr lang="en-US" altLang="zh-TW" dirty="0">
              <a:latin typeface="華康流隸體(P)" pitchFamily="66" charset="-120"/>
              <a:ea typeface="超研澤中圓" pitchFamily="49" charset="-120"/>
            </a:endParaRPr>
          </a:p>
          <a:p>
            <a:r>
              <a:rPr lang="zh-TW" altLang="zh-TW" dirty="0" smtClean="0">
                <a:latin typeface="華康流隸體(P)" pitchFamily="66" charset="-120"/>
                <a:ea typeface="超研澤中圓" pitchFamily="49" charset="-120"/>
              </a:rPr>
              <a:t>退休後的導盲犬不宜再工作，因為視力不佳、身體狀況不好，可能會造成視障者的危險。</a:t>
            </a:r>
            <a:endParaRPr lang="en-US" altLang="zh-TW" dirty="0">
              <a:latin typeface="華康流隸體(P)" pitchFamily="66" charset="-120"/>
              <a:ea typeface="超研澤中圓" pitchFamily="49" charset="-120"/>
            </a:endParaRPr>
          </a:p>
          <a:p>
            <a:r>
              <a:rPr lang="zh-TW" altLang="zh-TW" dirty="0" smtClean="0">
                <a:latin typeface="華康流隸體(P)" pitchFamily="66" charset="-120"/>
                <a:ea typeface="超研澤中圓" pitchFamily="49" charset="-120"/>
              </a:rPr>
              <a:t>導盲犬除了讓視障者出門更安全、更方便，牠亦是視障者最貼心的好朋友，長時間相處下來，培養深厚的感情與默契後，懂得時時關心主人。</a:t>
            </a:r>
            <a:endParaRPr lang="zh-TW" altLang="en-US" dirty="0" smtClean="0">
              <a:latin typeface="華康流隸體(P)" pitchFamily="66" charset="-120"/>
              <a:ea typeface="超研澤中圓" pitchFamily="49" charset="-120"/>
            </a:endParaRP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5497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33592"/>
            <a:ext cx="9144000" cy="11232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華康流隸體(P)" pitchFamily="66" charset="-120"/>
                <a:ea typeface="超研澤海報體" pitchFamily="49" charset="-120"/>
              </a:rPr>
              <a:t>退休後何去何從？</a:t>
            </a:r>
            <a:endParaRPr lang="zh-TW" altLang="en-US" b="1" dirty="0">
              <a:latin typeface="華康流隸體(P)" pitchFamily="66" charset="-120"/>
              <a:ea typeface="超研澤海報體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07267561"/>
              </p:ext>
            </p:extLst>
          </p:nvPr>
        </p:nvGraphicFramePr>
        <p:xfrm>
          <a:off x="539552" y="2276872"/>
          <a:ext cx="64807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6156176" y="1844824"/>
            <a:ext cx="2232248" cy="1224136"/>
            <a:chOff x="6084168" y="2204864"/>
            <a:chExt cx="2232248" cy="1368152"/>
          </a:xfrm>
        </p:grpSpPr>
        <p:sp>
          <p:nvSpPr>
            <p:cNvPr id="6" name="七角星形 5"/>
            <p:cNvSpPr/>
            <p:nvPr/>
          </p:nvSpPr>
          <p:spPr>
            <a:xfrm>
              <a:off x="6660232" y="2204864"/>
              <a:ext cx="1656184" cy="1368152"/>
            </a:xfrm>
            <a:prstGeom prst="star7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流隸體(P)" pitchFamily="66" charset="-120"/>
                  <a:ea typeface="超研澤中圓" pitchFamily="49" charset="-120"/>
                </a:rPr>
                <a:t>獨居</a:t>
              </a:r>
              <a:endParaRPr lang="zh-TW" altLang="en-US" sz="2800" dirty="0">
                <a:latin typeface="華康流隸體(P)" pitchFamily="66" charset="-120"/>
                <a:ea typeface="超研澤中圓" pitchFamily="49" charset="-120"/>
              </a:endParaRPr>
            </a:p>
          </p:txBody>
        </p:sp>
        <p:cxnSp>
          <p:nvCxnSpPr>
            <p:cNvPr id="7" name="直線單箭頭接點 6"/>
            <p:cNvCxnSpPr>
              <a:endCxn id="6" idx="4"/>
            </p:cNvCxnSpPr>
            <p:nvPr/>
          </p:nvCxnSpPr>
          <p:spPr>
            <a:xfrm flipV="1">
              <a:off x="6084168" y="3084732"/>
              <a:ext cx="576060" cy="1282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6156176" y="3140968"/>
            <a:ext cx="2376264" cy="1224136"/>
            <a:chOff x="6156176" y="3501008"/>
            <a:chExt cx="2376264" cy="1224136"/>
          </a:xfrm>
        </p:grpSpPr>
        <p:sp>
          <p:nvSpPr>
            <p:cNvPr id="9" name="七角星形 8"/>
            <p:cNvSpPr/>
            <p:nvPr/>
          </p:nvSpPr>
          <p:spPr>
            <a:xfrm>
              <a:off x="6876256" y="3501008"/>
              <a:ext cx="1656184" cy="1224136"/>
            </a:xfrm>
            <a:prstGeom prst="star7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華康流隸體(P)" pitchFamily="66" charset="-120"/>
                  <a:ea typeface="超研澤中圓" pitchFamily="49" charset="-120"/>
                </a:rPr>
                <a:t>其他因素</a:t>
              </a:r>
              <a:endParaRPr lang="zh-TW" altLang="en-US" sz="2800" dirty="0">
                <a:latin typeface="華康流隸體(P)" pitchFamily="66" charset="-120"/>
                <a:ea typeface="超研澤中圓" pitchFamily="49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6156176" y="3501008"/>
              <a:ext cx="100811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5834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9144000" cy="1124744"/>
          </a:xfrm>
        </p:spPr>
        <p:txBody>
          <a:bodyPr/>
          <a:lstStyle/>
          <a:p>
            <a:r>
              <a:rPr lang="zh-TW" altLang="en-US" b="1" dirty="0" smtClean="0">
                <a:latin typeface="華康流隸體(P)" pitchFamily="66" charset="-120"/>
                <a:ea typeface="超研澤海報體" pitchFamily="49" charset="-120"/>
              </a:rPr>
              <a:t>導盲犬退休後的生活現況</a:t>
            </a:r>
            <a:endParaRPr lang="zh-TW" altLang="en-US" b="1" dirty="0">
              <a:latin typeface="華康流隸體(P)" pitchFamily="66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1556793"/>
            <a:ext cx="4690864" cy="4536504"/>
          </a:xfrm>
        </p:spPr>
        <p:txBody>
          <a:bodyPr>
            <a:normAutofit lnSpcReduction="10000"/>
          </a:bodyPr>
          <a:lstStyle/>
          <a:p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台灣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的第一隻導盲犬</a:t>
            </a:r>
            <a:r>
              <a:rPr lang="en-US" altLang="zh-TW" sz="2800" dirty="0">
                <a:latin typeface="標楷體" pitchFamily="65" charset="-120"/>
                <a:ea typeface="超研澤中圓" pitchFamily="49" charset="-120"/>
              </a:rPr>
              <a:t>─Aggie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雅琪，也是目前台灣第一隻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退休狀態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的導盲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犬</a:t>
            </a:r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  <a:p>
            <a:endParaRPr lang="en-US" altLang="zh-TW" sz="2800" dirty="0"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民國</a:t>
            </a:r>
            <a:r>
              <a:rPr lang="en-US" altLang="zh-TW" sz="2800" dirty="0" smtClean="0">
                <a:latin typeface="標楷體" pitchFamily="65" charset="-120"/>
                <a:ea typeface="超研澤中圓" pitchFamily="49" charset="-120"/>
              </a:rPr>
              <a:t>83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年愛盲日出生</a:t>
            </a:r>
            <a:r>
              <a:rPr lang="zh-TW" altLang="en-US" sz="2800" dirty="0" smtClean="0">
                <a:latin typeface="標楷體" pitchFamily="65" charset="-120"/>
                <a:ea typeface="超研澤中圓" pitchFamily="49" charset="-120"/>
              </a:rPr>
              <a:t>，</a:t>
            </a:r>
            <a:r>
              <a:rPr lang="en-US" altLang="zh-TW" sz="2800" dirty="0" smtClean="0">
                <a:latin typeface="標楷體" pitchFamily="65" charset="-120"/>
                <a:ea typeface="超研澤中圓" pitchFamily="49" charset="-120"/>
              </a:rPr>
              <a:t>92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年從盲人重建院柯明期主任手中卸任</a:t>
            </a:r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  <a:p>
            <a:endParaRPr lang="en-US" altLang="zh-TW" sz="2800" dirty="0"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卸下導盲鞍 進入領養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家庭</a:t>
            </a:r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</p:txBody>
      </p:sp>
      <p:pic>
        <p:nvPicPr>
          <p:cNvPr id="4" name="圖片 3" descr="http://blog.yimg.com/2/XGkgk817s5.hpcbOiRM.wtz.bvquRPMgEg1dR9uSfLWY3ToGYecf1Q--/57/l/fLYdd56ZgA5GjMcQQPPT_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0963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2555776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2007/08/15</a:t>
            </a:r>
            <a:r>
              <a:rPr lang="zh-TW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30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7544" y="144016"/>
            <a:ext cx="9144000" cy="1124744"/>
          </a:xfrm>
        </p:spPr>
        <p:txBody>
          <a:bodyPr/>
          <a:lstStyle/>
          <a:p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Aggie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退休後的生活現況</a:t>
            </a:r>
            <a:endParaRPr lang="zh-TW" altLang="en-US" b="1" dirty="0">
              <a:latin typeface="標楷體" pitchFamily="65" charset="-120"/>
              <a:ea typeface="超研澤海報體" pitchFamily="49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3891635"/>
              </p:ext>
            </p:extLst>
          </p:nvPr>
        </p:nvGraphicFramePr>
        <p:xfrm>
          <a:off x="395536" y="1412776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直線單箭頭接點 5"/>
          <p:cNvCxnSpPr/>
          <p:nvPr/>
        </p:nvCxnSpPr>
        <p:spPr>
          <a:xfrm>
            <a:off x="3347864" y="2852936"/>
            <a:ext cx="576064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576" y="288032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華康流隸體(P)" pitchFamily="66" charset="-120"/>
                <a:ea typeface="超研澤海報體" pitchFamily="49" charset="-120"/>
              </a:rPr>
              <a:t>其他國家導盲犬退休生活</a:t>
            </a:r>
            <a:endParaRPr lang="zh-TW" altLang="en-US" b="1" dirty="0">
              <a:latin typeface="華康流隸體(P)" pitchFamily="66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日本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及歐美國家，退休的導盲犬也因為個案不同，而有不同型態的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退休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生活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  <a:p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電影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《再見了，可魯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》</a:t>
            </a:r>
            <a:r>
              <a:rPr lang="en-US" altLang="zh-TW" sz="2800" dirty="0" smtClean="0">
                <a:latin typeface="標楷體" pitchFamily="65" charset="-120"/>
                <a:ea typeface="超研澤中圓" pitchFamily="49" charset="-120"/>
              </a:rPr>
              <a:t>   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導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盲犬可魯，因為半退休時正值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壯年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，健康狀況也相當良好，所以擔任起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超研澤中圓" pitchFamily="49" charset="-120"/>
              </a:rPr>
              <a:t>「示範犬」</a:t>
            </a:r>
            <a:r>
              <a:rPr lang="zh-TW" altLang="zh-TW" sz="2800" dirty="0">
                <a:latin typeface="標楷體" pitchFamily="65" charset="-120"/>
                <a:ea typeface="超研澤中圓" pitchFamily="49" charset="-120"/>
              </a:rPr>
              <a:t>的</a:t>
            </a:r>
            <a:r>
              <a:rPr lang="zh-TW" altLang="zh-TW" sz="2800" dirty="0" smtClean="0">
                <a:latin typeface="標楷體" pitchFamily="65" charset="-120"/>
                <a:ea typeface="超研澤中圓" pitchFamily="49" charset="-120"/>
              </a:rPr>
              <a:t>角色</a:t>
            </a:r>
            <a:r>
              <a:rPr lang="zh-TW" altLang="en-US" sz="2800" dirty="0" smtClean="0">
                <a:latin typeface="標楷體" pitchFamily="65" charset="-120"/>
                <a:ea typeface="超研澤中圓" pitchFamily="49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超研澤中圓" pitchFamily="49" charset="-120"/>
            </a:endParaRPr>
          </a:p>
          <a:p>
            <a:endParaRPr lang="en-US" altLang="zh-TW" sz="2800" dirty="0"/>
          </a:p>
        </p:txBody>
      </p:sp>
      <p:sp>
        <p:nvSpPr>
          <p:cNvPr id="4" name="向右箭號 3"/>
          <p:cNvSpPr/>
          <p:nvPr/>
        </p:nvSpPr>
        <p:spPr>
          <a:xfrm>
            <a:off x="4283968" y="3212976"/>
            <a:ext cx="57606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7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問題五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導盲犬退休後的三種選擇？</a:t>
            </a:r>
            <a:endParaRPr lang="en-US" altLang="zh-TW" dirty="0">
              <a:ea typeface="超研澤中圓" pitchFamily="49" charset="-120"/>
            </a:endParaRPr>
          </a:p>
          <a:p>
            <a:pPr marL="457200" lvl="1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			(</a:t>
            </a:r>
            <a:r>
              <a:rPr lang="zh-TW" altLang="en-US" sz="2800" dirty="0" smtClean="0">
                <a:ea typeface="超研澤中圓" pitchFamily="49" charset="-120"/>
              </a:rPr>
              <a:t>依順位排序</a:t>
            </a:r>
            <a:r>
              <a:rPr lang="en-US" altLang="zh-TW" sz="2800" dirty="0" smtClean="0">
                <a:ea typeface="超研澤中圓" pitchFamily="49" charset="-120"/>
              </a:rPr>
              <a:t>)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0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l="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591585" y="3861048"/>
            <a:ext cx="5451617" cy="187220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400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sz="4400" b="1" dirty="0" smtClean="0">
                <a:latin typeface="標楷體" pitchFamily="65" charset="-120"/>
                <a:ea typeface="超研澤海報體" pitchFamily="49" charset="-120"/>
              </a:rPr>
              <a:t>導</a:t>
            </a:r>
            <a:r>
              <a:rPr lang="zh-TW" altLang="en-US" sz="4400" b="1" dirty="0">
                <a:latin typeface="標楷體" pitchFamily="65" charset="-120"/>
                <a:ea typeface="超研澤海報體" pitchFamily="49" charset="-120"/>
              </a:rPr>
              <a:t>盲犬申請</a:t>
            </a:r>
            <a:r>
              <a:rPr lang="zh-TW" altLang="en-US" sz="4400" b="1" dirty="0" smtClean="0">
                <a:latin typeface="標楷體" pitchFamily="65" charset="-120"/>
                <a:ea typeface="超研澤海報體" pitchFamily="49" charset="-120"/>
              </a:rPr>
              <a:t>的</a:t>
            </a:r>
            <a:r>
              <a:rPr lang="en-US" altLang="zh-TW" sz="4400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sz="4400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sz="4400" b="1" dirty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en-US" altLang="zh-TW" sz="4400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sz="4400" b="1" dirty="0" smtClean="0">
                <a:latin typeface="標楷體" pitchFamily="65" charset="-120"/>
                <a:ea typeface="超研澤海報體" pitchFamily="49" charset="-120"/>
              </a:rPr>
              <a:t>條件</a:t>
            </a:r>
            <a:r>
              <a:rPr lang="zh-TW" altLang="en-US" sz="4400" b="1" dirty="0">
                <a:latin typeface="標楷體" pitchFamily="65" charset="-120"/>
                <a:ea typeface="超研澤海報體" pitchFamily="49" charset="-120"/>
              </a:rPr>
              <a:t>與</a:t>
            </a:r>
            <a:r>
              <a:rPr lang="zh-TW" altLang="en-US" sz="4400" b="1" dirty="0" smtClean="0">
                <a:latin typeface="標楷體" pitchFamily="65" charset="-120"/>
                <a:ea typeface="超研澤海報體" pitchFamily="49" charset="-120"/>
              </a:rPr>
              <a:t>程序</a:t>
            </a:r>
            <a:endParaRPr lang="zh-TW" altLang="en-US" sz="4400" b="1" dirty="0">
              <a:latin typeface="標楷體" pitchFamily="65" charset="-120"/>
              <a:ea typeface="超研澤海報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4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1584176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ea typeface="超研澤海報體" pitchFamily="49" charset="-120"/>
              </a:rPr>
              <a:t>	</a:t>
            </a:r>
            <a:r>
              <a:rPr lang="zh-TW" altLang="en-US" b="1" dirty="0" smtClean="0">
                <a:ea typeface="超研澤海報體" pitchFamily="49" charset="-120"/>
              </a:rPr>
              <a:t>申請導盲犬</a:t>
            </a:r>
            <a:r>
              <a:rPr lang="en-US" altLang="zh-TW" b="1" dirty="0" smtClean="0">
                <a:ea typeface="超研澤海報體" pitchFamily="49" charset="-120"/>
              </a:rPr>
              <a:t/>
            </a:r>
            <a:br>
              <a:rPr lang="en-US" altLang="zh-TW" b="1" dirty="0" smtClean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</a:t>
            </a:r>
            <a:r>
              <a:rPr lang="zh-TW" altLang="en-US" b="1" dirty="0" smtClean="0">
                <a:ea typeface="超研澤海報體" pitchFamily="49" charset="-120"/>
              </a:rPr>
              <a:t>需要符合甚麼條件呢</a:t>
            </a:r>
            <a:r>
              <a:rPr lang="en-US" altLang="zh-TW" b="1" dirty="0" smtClean="0">
                <a:ea typeface="超研澤海報體" pitchFamily="49" charset="-120"/>
              </a:rPr>
              <a:t>?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年滿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18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歲</a:t>
            </a:r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以上</a:t>
            </a:r>
            <a:endParaRPr lang="en-US" altLang="zh-TW" dirty="0" smtClean="0">
              <a:latin typeface="微軟正黑體" pitchFamily="34" charset="-120"/>
              <a:ea typeface="超研澤中圓" pitchFamily="49" charset="-120"/>
            </a:endParaRPr>
          </a:p>
          <a:p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領有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身心障礙手冊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之法定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視障</a:t>
            </a:r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人士</a:t>
            </a:r>
            <a:endParaRPr lang="en-US" altLang="zh-TW" dirty="0" smtClean="0">
              <a:latin typeface="微軟正黑體" pitchFamily="34" charset="-120"/>
              <a:ea typeface="超研澤中圓" pitchFamily="49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身體健康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狀況良好，並經公立醫院檢查證明，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無影響行走能力之重大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疾病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 </a:t>
            </a:r>
            <a:endParaRPr lang="en-US" altLang="zh-TW" dirty="0" smtClean="0">
              <a:latin typeface="微軟正黑體" pitchFamily="34" charset="-120"/>
              <a:ea typeface="超研澤中圓" pitchFamily="49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心理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健康狀況穩定，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人格健全</a:t>
            </a:r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者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 </a:t>
            </a:r>
            <a:endParaRPr lang="en-US" altLang="zh-TW" dirty="0" smtClean="0">
              <a:latin typeface="微軟正黑體" pitchFamily="34" charset="-120"/>
              <a:ea typeface="超研澤中圓" pitchFamily="49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具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基本定向行動</a:t>
            </a:r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能力</a:t>
            </a:r>
            <a:endParaRPr lang="en-US" altLang="zh-TW" dirty="0" smtClean="0">
              <a:latin typeface="微軟正黑體" pitchFamily="34" charset="-120"/>
              <a:ea typeface="超研澤中圓" pitchFamily="49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具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超研澤中圓" pitchFamily="49" charset="-120"/>
              </a:rPr>
              <a:t>基本經濟能力</a:t>
            </a:r>
            <a:r>
              <a:rPr lang="zh-TW" altLang="en-US" dirty="0">
                <a:latin typeface="微軟正黑體" pitchFamily="34" charset="-120"/>
                <a:ea typeface="超研澤中圓" pitchFamily="49" charset="-120"/>
              </a:rPr>
              <a:t>，可自行負擔導盲犬所需費用（食物、醫療</a:t>
            </a:r>
            <a:r>
              <a:rPr lang="en-US" altLang="zh-TW" dirty="0">
                <a:latin typeface="微軟正黑體" pitchFamily="34" charset="-120"/>
                <a:ea typeface="超研澤中圓" pitchFamily="49" charset="-120"/>
              </a:rPr>
              <a:t>..</a:t>
            </a:r>
            <a:r>
              <a:rPr lang="zh-TW" altLang="en-US" dirty="0" smtClean="0">
                <a:latin typeface="微軟正黑體" pitchFamily="34" charset="-120"/>
                <a:ea typeface="超研澤中圓" pitchFamily="49" charset="-120"/>
              </a:rPr>
              <a:t>等）</a:t>
            </a:r>
            <a:endParaRPr lang="zh-TW" altLang="en-US" dirty="0">
              <a:latin typeface="微軟正黑體" pitchFamily="34" charset="-120"/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41379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a typeface="超研澤海報體" pitchFamily="49" charset="-120"/>
              </a:rPr>
              <a:t>符合資格者才能申請喔</a:t>
            </a:r>
            <a:r>
              <a:rPr lang="en-US" altLang="zh-TW" b="1" dirty="0" smtClean="0">
                <a:ea typeface="超研澤海報體" pitchFamily="49" charset="-120"/>
              </a:rPr>
              <a:t>!</a:t>
            </a:r>
            <a:endParaRPr lang="zh-TW" altLang="en-US" sz="3600" b="1" dirty="0">
              <a:ea typeface="超研澤海報體" pitchFamily="49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27584" y="1772816"/>
            <a:ext cx="3168352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ea typeface="超研澤中圓" pitchFamily="49" charset="-120"/>
              </a:rPr>
              <a:t>資格符合申請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003913" y="1772816"/>
            <a:ext cx="3168352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ea typeface="超研澤中圓" pitchFamily="49" charset="-120"/>
              </a:rPr>
              <a:t>訪談與評估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827584" y="4293096"/>
            <a:ext cx="3168352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a typeface="超研澤中圓" pitchFamily="49" charset="-120"/>
              </a:rPr>
              <a:t>共同訓練</a:t>
            </a:r>
            <a:endParaRPr lang="zh-TW" altLang="en-US" sz="3200" dirty="0">
              <a:solidFill>
                <a:schemeClr val="bg1"/>
              </a:solidFill>
              <a:ea typeface="超研澤中圓" pitchFamily="49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04048" y="4293096"/>
            <a:ext cx="3168352" cy="1512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a typeface="超研澤中圓" pitchFamily="49" charset="-120"/>
              </a:rPr>
              <a:t>進行配對</a:t>
            </a:r>
            <a:endParaRPr lang="zh-TW" altLang="en-US" sz="3200" dirty="0">
              <a:solidFill>
                <a:schemeClr val="bg1"/>
              </a:solidFill>
              <a:ea typeface="超研澤中圓" pitchFamily="49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995936" y="2276872"/>
            <a:ext cx="1080120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H="1">
            <a:off x="3923927" y="4797152"/>
            <a:ext cx="1079985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11" name="向下箭號 10"/>
          <p:cNvSpPr/>
          <p:nvPr/>
        </p:nvSpPr>
        <p:spPr>
          <a:xfrm>
            <a:off x="6372200" y="3284984"/>
            <a:ext cx="504056" cy="10801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</a:t>
            </a:r>
            <a:r>
              <a:rPr lang="zh-TW" altLang="en-US" b="1" dirty="0" smtClean="0">
                <a:ea typeface="超研澤海報體" pitchFamily="49" charset="-120"/>
              </a:rPr>
              <a:t>六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請說出三項申請導盲犬的條件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9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白手杖</a:t>
            </a:r>
            <a:r>
              <a:rPr lang="zh-TW" altLang="en-US" sz="2400" b="1" dirty="0" smtClean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超研澤海報體" pitchFamily="49" charset="-120"/>
              </a:rPr>
              <a:t>V.S</a:t>
            </a:r>
            <a:r>
              <a:rPr lang="zh-TW" altLang="en-US" sz="2400" b="1" dirty="0" smtClean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導盲犬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3730"/>
            <a:ext cx="7272808" cy="518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</a:blip>
          <a:srcRect/>
          <a:stretch>
            <a:fillRect t="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843808" y="1742951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華康圓體 Std W9" pitchFamily="50" charset="-120"/>
                <a:ea typeface="超研澤海報體" pitchFamily="49" charset="-120"/>
              </a:rPr>
              <a:t>導盲犬訪談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ea typeface="超研澤中圓" pitchFamily="49" charset="-120"/>
              </a:rPr>
              <a:t>時間：</a:t>
            </a:r>
            <a:r>
              <a:rPr lang="en-US" altLang="zh-TW" sz="2800" dirty="0" smtClean="0">
                <a:solidFill>
                  <a:schemeClr val="tx1"/>
                </a:solidFill>
                <a:ea typeface="超研澤中圓" pitchFamily="49" charset="-120"/>
              </a:rPr>
              <a:t>2011/12/23</a:t>
            </a:r>
          </a:p>
          <a:p>
            <a:r>
              <a:rPr lang="zh-TW" altLang="en-US" sz="2800" dirty="0">
                <a:solidFill>
                  <a:schemeClr val="tx1"/>
                </a:solidFill>
                <a:ea typeface="超研澤中圓" pitchFamily="49" charset="-120"/>
              </a:rPr>
              <a:t>地點：文</a:t>
            </a:r>
            <a:r>
              <a:rPr lang="zh-TW" altLang="en-US" sz="2800" dirty="0" smtClean="0">
                <a:solidFill>
                  <a:schemeClr val="tx1"/>
                </a:solidFill>
                <a:ea typeface="超研澤中圓" pitchFamily="49" charset="-120"/>
              </a:rPr>
              <a:t>昇家</a:t>
            </a:r>
            <a:endParaRPr lang="en-US" altLang="zh-TW" sz="2800" dirty="0" smtClean="0">
              <a:solidFill>
                <a:schemeClr val="tx1"/>
              </a:solidFill>
              <a:ea typeface="超研澤中圓" pitchFamily="49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ea typeface="超研澤中圓" pitchFamily="49" charset="-120"/>
              </a:rPr>
              <a:t>訪談人：維竺、小智</a:t>
            </a:r>
          </a:p>
        </p:txBody>
      </p:sp>
      <p:pic>
        <p:nvPicPr>
          <p:cNvPr id="6" name="圖片 5" descr="DSC02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8981">
            <a:off x="-47448" y="329002"/>
            <a:ext cx="4772924" cy="3579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2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圓體 Std W9" pitchFamily="50" charset="-120"/>
                <a:ea typeface="超研澤海報體" pitchFamily="49" charset="-120"/>
              </a:rPr>
              <a:t>美國受訓回憶難忘</a:t>
            </a:r>
            <a:endParaRPr lang="zh-TW" altLang="en-US" b="1" dirty="0">
              <a:latin typeface="華康圓體 Std W9" pitchFamily="50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與狗相識前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en-US" dirty="0" smtClean="0">
                <a:ea typeface="超研澤中圓" pitchFamily="49" charset="-120"/>
              </a:rPr>
              <a:t>拿手杖熟習學校環境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zh-TW" dirty="0">
                <a:ea typeface="超研澤中圓" pitchFamily="49" charset="-120"/>
              </a:rPr>
              <a:t>扶導盲</a:t>
            </a:r>
            <a:r>
              <a:rPr lang="zh-TW" altLang="zh-TW" dirty="0" smtClean="0">
                <a:ea typeface="超研澤中圓" pitchFamily="49" charset="-120"/>
              </a:rPr>
              <a:t>鞍</a:t>
            </a:r>
            <a:r>
              <a:rPr lang="zh-TW" altLang="en-US" dirty="0" smtClean="0">
                <a:ea typeface="超研澤中圓" pitchFamily="49" charset="-120"/>
              </a:rPr>
              <a:t>，並對指導員下達命令</a:t>
            </a:r>
            <a:endParaRPr lang="en-US" altLang="zh-TW" dirty="0" smtClean="0">
              <a:ea typeface="超研澤中圓" pitchFamily="49" charset="-120"/>
            </a:endParaRPr>
          </a:p>
          <a:p>
            <a:r>
              <a:rPr lang="zh-TW" altLang="en-US" dirty="0" smtClean="0">
                <a:ea typeface="超研澤中圓" pitchFamily="49" charset="-120"/>
              </a:rPr>
              <a:t>與狗相識後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zh-TW" dirty="0">
                <a:ea typeface="超研澤中圓" pitchFamily="49" charset="-120"/>
              </a:rPr>
              <a:t> </a:t>
            </a:r>
            <a:r>
              <a:rPr lang="zh-TW" altLang="zh-TW" dirty="0" smtClean="0">
                <a:ea typeface="超研澤中圓" pitchFamily="49" charset="-120"/>
              </a:rPr>
              <a:t>一</a:t>
            </a:r>
            <a:r>
              <a:rPr lang="zh-TW" altLang="en-US" dirty="0">
                <a:ea typeface="超研澤中圓" pitchFamily="49" charset="-120"/>
              </a:rPr>
              <a:t>邊</a:t>
            </a:r>
            <a:r>
              <a:rPr lang="zh-TW" altLang="zh-TW" dirty="0" smtClean="0">
                <a:ea typeface="超研澤中圓" pitchFamily="49" charset="-120"/>
              </a:rPr>
              <a:t>牽著</a:t>
            </a:r>
            <a:r>
              <a:rPr lang="zh-TW" altLang="en-US" dirty="0" smtClean="0">
                <a:ea typeface="超研澤中圓" pitchFamily="49" charset="-120"/>
              </a:rPr>
              <a:t>繩子</a:t>
            </a:r>
            <a:r>
              <a:rPr lang="zh-TW" altLang="zh-TW" dirty="0" smtClean="0">
                <a:ea typeface="超研澤中圓" pitchFamily="49" charset="-120"/>
              </a:rPr>
              <a:t>，</a:t>
            </a:r>
            <a:r>
              <a:rPr lang="zh-TW" altLang="zh-TW" dirty="0">
                <a:ea typeface="超研澤中圓" pitchFamily="49" charset="-120"/>
              </a:rPr>
              <a:t>一邊扶著牆壁</a:t>
            </a:r>
            <a:r>
              <a:rPr lang="zh-TW" altLang="zh-TW" dirty="0" smtClean="0">
                <a:ea typeface="超研澤中圓" pitchFamily="49" charset="-120"/>
              </a:rPr>
              <a:t>扶手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en-US" dirty="0" smtClean="0">
                <a:ea typeface="超研澤中圓" pitchFamily="49" charset="-120"/>
              </a:rPr>
              <a:t>導盲犬</a:t>
            </a:r>
            <a:r>
              <a:rPr lang="zh-TW" altLang="zh-TW" dirty="0" smtClean="0">
                <a:ea typeface="超研澤中圓" pitchFamily="49" charset="-120"/>
              </a:rPr>
              <a:t>戴</a:t>
            </a:r>
            <a:r>
              <a:rPr lang="zh-TW" altLang="zh-TW" dirty="0">
                <a:ea typeface="超研澤中圓" pitchFamily="49" charset="-120"/>
              </a:rPr>
              <a:t>上導盲鞍</a:t>
            </a:r>
            <a:r>
              <a:rPr lang="zh-TW" altLang="zh-TW" dirty="0" smtClean="0">
                <a:ea typeface="超研澤中圓" pitchFamily="49" charset="-120"/>
              </a:rPr>
              <a:t>，指導員</a:t>
            </a:r>
            <a:r>
              <a:rPr lang="zh-TW" altLang="zh-TW" dirty="0">
                <a:ea typeface="超研澤中圓" pitchFamily="49" charset="-120"/>
              </a:rPr>
              <a:t>拿</a:t>
            </a:r>
            <a:r>
              <a:rPr lang="zh-TW" altLang="zh-TW" dirty="0" smtClean="0">
                <a:ea typeface="超研澤中圓" pitchFamily="49" charset="-120"/>
              </a:rPr>
              <a:t>著</a:t>
            </a:r>
            <a:r>
              <a:rPr lang="zh-TW" altLang="en-US" dirty="0" smtClean="0"/>
              <a:t>繩子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01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圓體 Std W9" pitchFamily="50" charset="-120"/>
                <a:ea typeface="超研澤海報體" pitchFamily="49" charset="-120"/>
              </a:rPr>
              <a:t>美國受訓回憶難忘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進階練習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zh-TW" dirty="0">
                <a:ea typeface="超研澤中圓" pitchFamily="49" charset="-120"/>
              </a:rPr>
              <a:t>練習走</a:t>
            </a:r>
            <a:r>
              <a:rPr lang="en-US" altLang="zh-TW" dirty="0" smtClean="0">
                <a:ea typeface="超研澤中圓" pitchFamily="49" charset="-120"/>
              </a:rPr>
              <a:t>Block</a:t>
            </a:r>
          </a:p>
          <a:p>
            <a:pPr lvl="1"/>
            <a:r>
              <a:rPr lang="zh-TW" altLang="zh-TW" dirty="0">
                <a:ea typeface="超研澤中圓" pitchFamily="49" charset="-120"/>
              </a:rPr>
              <a:t>學習</a:t>
            </a:r>
            <a:r>
              <a:rPr lang="zh-TW" altLang="zh-TW" dirty="0" smtClean="0">
                <a:ea typeface="超研澤中圓" pitchFamily="49" charset="-120"/>
              </a:rPr>
              <a:t>過馬路</a:t>
            </a:r>
            <a:endParaRPr lang="en-US" altLang="zh-TW" dirty="0" smtClean="0">
              <a:ea typeface="超研澤中圓" pitchFamily="49" charset="-120"/>
            </a:endParaRPr>
          </a:p>
          <a:p>
            <a:pPr lvl="1"/>
            <a:r>
              <a:rPr lang="zh-TW" altLang="zh-TW" dirty="0">
                <a:ea typeface="超研澤中圓" pitchFamily="49" charset="-120"/>
              </a:rPr>
              <a:t>最後會玩一個遊戲</a:t>
            </a:r>
            <a:r>
              <a:rPr lang="zh-TW" altLang="zh-TW" dirty="0" smtClean="0">
                <a:ea typeface="超研澤中圓" pitchFamily="49" charset="-120"/>
              </a:rPr>
              <a:t>，班</a:t>
            </a:r>
            <a:r>
              <a:rPr lang="zh-TW" altLang="en-US" dirty="0" smtClean="0">
                <a:ea typeface="超研澤中圓" pitchFamily="49" charset="-120"/>
              </a:rPr>
              <a:t>上</a:t>
            </a:r>
            <a:r>
              <a:rPr lang="zh-TW" altLang="zh-TW" dirty="0" smtClean="0">
                <a:ea typeface="超研澤中圓" pitchFamily="49" charset="-120"/>
              </a:rPr>
              <a:t>有</a:t>
            </a:r>
            <a:r>
              <a:rPr lang="en-US" altLang="zh-TW" dirty="0">
                <a:ea typeface="超研澤中圓" pitchFamily="49" charset="-120"/>
              </a:rPr>
              <a:t>20</a:t>
            </a:r>
            <a:r>
              <a:rPr lang="zh-TW" altLang="zh-TW" dirty="0">
                <a:ea typeface="超研澤中圓" pitchFamily="49" charset="-120"/>
              </a:rPr>
              <a:t>人，每一個人會被載到不同的地方去，會一直轉，讓你不知道方向，所以就要自己想</a:t>
            </a:r>
            <a:r>
              <a:rPr lang="zh-TW" altLang="zh-TW" dirty="0" smtClean="0">
                <a:ea typeface="超研澤中圓" pitchFamily="49" charset="-120"/>
              </a:rPr>
              <a:t>辦法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8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華康圓體 Std W9" pitchFamily="50" charset="-120"/>
                <a:ea typeface="超研澤海報體" pitchFamily="49" charset="-120"/>
              </a:rPr>
              <a:t>導盲犬幫助自己最多的地方</a:t>
            </a:r>
            <a:endParaRPr lang="zh-TW" altLang="en-US" b="1" dirty="0">
              <a:latin typeface="華康圓體 Std W9" pitchFamily="50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a typeface="超研澤中圓" pitchFamily="49" charset="-120"/>
              </a:rPr>
              <a:t>行動上的</a:t>
            </a:r>
            <a:r>
              <a:rPr lang="zh-TW" altLang="zh-TW" dirty="0" smtClean="0">
                <a:ea typeface="超研澤中圓" pitchFamily="49" charset="-120"/>
              </a:rPr>
              <a:t>幫助</a:t>
            </a:r>
            <a:endParaRPr lang="en-US" altLang="zh-TW" dirty="0" smtClean="0">
              <a:ea typeface="超研澤中圓" pitchFamily="49" charset="-120"/>
            </a:endParaRPr>
          </a:p>
          <a:p>
            <a:r>
              <a:rPr lang="zh-TW" altLang="en-US" dirty="0">
                <a:ea typeface="超研澤中圓" pitchFamily="49" charset="-120"/>
              </a:rPr>
              <a:t>維護自尊</a:t>
            </a:r>
          </a:p>
        </p:txBody>
      </p:sp>
    </p:spTree>
    <p:extLst>
      <p:ext uri="{BB962C8B-B14F-4D97-AF65-F5344CB8AC3E}">
        <p14:creationId xmlns:p14="http://schemas.microsoft.com/office/powerpoint/2010/main" val="16348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圓體 Std W9" pitchFamily="50" charset="-120"/>
                <a:ea typeface="超研澤海報體" pitchFamily="49" charset="-120"/>
              </a:rPr>
              <a:t>導盲犬退休時</a:t>
            </a:r>
            <a:endParaRPr lang="zh-TW" altLang="en-US" b="1" dirty="0">
              <a:latin typeface="華康圓體 Std W9" pitchFamily="50" charset="-120"/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a typeface="超研澤中圓" pitchFamily="49" charset="-120"/>
              </a:rPr>
              <a:t>第一順位：主人會</a:t>
            </a:r>
            <a:r>
              <a:rPr lang="zh-TW" altLang="zh-TW" dirty="0" smtClean="0">
                <a:ea typeface="超研澤中圓" pitchFamily="49" charset="-120"/>
              </a:rPr>
              <a:t>收養</a:t>
            </a:r>
            <a:endParaRPr lang="en-US" altLang="zh-TW" dirty="0" smtClean="0">
              <a:ea typeface="超研澤中圓" pitchFamily="49" charset="-120"/>
            </a:endParaRPr>
          </a:p>
          <a:p>
            <a:r>
              <a:rPr lang="zh-TW" altLang="zh-TW" dirty="0" smtClean="0">
                <a:ea typeface="超研澤中圓" pitchFamily="49" charset="-120"/>
              </a:rPr>
              <a:t>第二</a:t>
            </a:r>
            <a:r>
              <a:rPr lang="zh-TW" altLang="zh-TW" dirty="0">
                <a:ea typeface="超研澤中圓" pitchFamily="49" charset="-120"/>
              </a:rPr>
              <a:t>順位：小時候的寄養家庭</a:t>
            </a:r>
            <a:r>
              <a:rPr lang="zh-TW" altLang="zh-TW" dirty="0" smtClean="0">
                <a:ea typeface="超研澤中圓" pitchFamily="49" charset="-120"/>
              </a:rPr>
              <a:t>收養</a:t>
            </a:r>
            <a:endParaRPr lang="en-US" altLang="zh-TW" dirty="0" smtClean="0">
              <a:ea typeface="超研澤中圓" pitchFamily="49" charset="-120"/>
            </a:endParaRPr>
          </a:p>
          <a:p>
            <a:r>
              <a:rPr lang="zh-TW" altLang="zh-TW" dirty="0" smtClean="0">
                <a:ea typeface="超研澤中圓" pitchFamily="49" charset="-120"/>
              </a:rPr>
              <a:t>第三</a:t>
            </a:r>
            <a:r>
              <a:rPr lang="zh-TW" altLang="zh-TW" dirty="0">
                <a:ea typeface="超研澤中圓" pitchFamily="49" charset="-120"/>
              </a:rPr>
              <a:t>順位；社會大眾申請</a:t>
            </a:r>
            <a:r>
              <a:rPr lang="zh-TW" altLang="zh-TW" dirty="0" smtClean="0">
                <a:ea typeface="超研澤中圓" pitchFamily="49" charset="-120"/>
              </a:rPr>
              <a:t>收養</a:t>
            </a:r>
            <a:endParaRPr lang="en-US" altLang="zh-TW" dirty="0" smtClean="0">
              <a:ea typeface="超研澤中圓" pitchFamily="49" charset="-120"/>
            </a:endParaRPr>
          </a:p>
          <a:p>
            <a:r>
              <a:rPr lang="zh-TW" altLang="en-US" dirty="0">
                <a:ea typeface="超研澤中圓" pitchFamily="49" charset="-120"/>
              </a:rPr>
              <a:t>文昇的選擇</a:t>
            </a:r>
          </a:p>
        </p:txBody>
      </p:sp>
    </p:spTree>
    <p:extLst>
      <p:ext uri="{BB962C8B-B14F-4D97-AF65-F5344CB8AC3E}">
        <p14:creationId xmlns:p14="http://schemas.microsoft.com/office/powerpoint/2010/main" val="18151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15000" r="-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03648" y="629816"/>
            <a:ext cx="684076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導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盲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犬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超研澤海報體" pitchFamily="49" charset="-120"/>
              </a:rPr>
              <a:t>相關法規與新聞議題</a:t>
            </a:r>
            <a:endParaRPr lang="zh-TW" altLang="en-US" b="1" dirty="0">
              <a:latin typeface="標楷體" pitchFamily="65" charset="-120"/>
              <a:ea typeface="超研澤海報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itchFamily="18" charset="0"/>
                <a:ea typeface="超研澤海報體" pitchFamily="49" charset="-120"/>
              </a:rPr>
              <a:t>導盲犬相關法規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「法定身心障礙等級」</a:t>
            </a:r>
          </a:p>
          <a:p>
            <a:pPr marL="609600" indent="-609600">
              <a:buFontTx/>
              <a:buAutoNum type="arabicPeriod"/>
            </a:pPr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「身心障礙者權益保障法」 </a:t>
            </a:r>
          </a:p>
          <a:p>
            <a:pPr marL="609600" indent="-609600">
              <a:buFontTx/>
              <a:buAutoNum type="arabicPeriod"/>
            </a:pPr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「合格導盲犬導盲幼犬資格認定及使用管理辦法及修正條文」  </a:t>
            </a:r>
          </a:p>
        </p:txBody>
      </p:sp>
    </p:spTree>
    <p:extLst>
      <p:ext uri="{BB962C8B-B14F-4D97-AF65-F5344CB8AC3E}">
        <p14:creationId xmlns:p14="http://schemas.microsoft.com/office/powerpoint/2010/main" val="31379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188640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  <a:t>	</a:t>
            </a:r>
            <a:r>
              <a:rPr lang="zh-TW" altLang="en-US" sz="4900" b="1" dirty="0" smtClean="0">
                <a:latin typeface="Times New Roman" pitchFamily="18" charset="0"/>
                <a:ea typeface="超研澤海報體" pitchFamily="49" charset="-120"/>
              </a:rPr>
              <a:t>導</a:t>
            </a:r>
            <a:r>
              <a:rPr lang="zh-TW" altLang="en-US" sz="4900" b="1" dirty="0">
                <a:latin typeface="Times New Roman" pitchFamily="18" charset="0"/>
                <a:ea typeface="超研澤海報體" pitchFamily="49" charset="-120"/>
              </a:rPr>
              <a:t>盲犬相關</a:t>
            </a:r>
            <a:r>
              <a:rPr lang="zh-TW" altLang="en-US" sz="4900" b="1" dirty="0" smtClean="0">
                <a:latin typeface="Times New Roman" pitchFamily="18" charset="0"/>
                <a:ea typeface="超研澤海報體" pitchFamily="49" charset="-120"/>
              </a:rPr>
              <a:t>法規</a:t>
            </a:r>
            <a:r>
              <a:rPr lang="en-US" altLang="zh-TW" sz="4900" b="1" dirty="0" smtClean="0">
                <a:latin typeface="Times New Roman" pitchFamily="18" charset="0"/>
                <a:ea typeface="超研澤海報體" pitchFamily="49" charset="-120"/>
              </a:rPr>
              <a:t>--</a:t>
            </a:r>
            <a:r>
              <a:rPr lang="en-US" altLang="zh-TW" sz="49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900" b="1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dirty="0" smtClean="0">
                <a:latin typeface="Times New Roman" pitchFamily="18" charset="0"/>
                <a:ea typeface="超研澤海報體" pitchFamily="49" charset="-120"/>
              </a:rPr>
              <a:t>法定</a:t>
            </a:r>
            <a:r>
              <a:rPr lang="zh-TW" altLang="en-US" sz="4000" dirty="0">
                <a:latin typeface="Times New Roman" pitchFamily="18" charset="0"/>
                <a:ea typeface="超研澤海報體" pitchFamily="49" charset="-120"/>
              </a:rPr>
              <a:t>身心障礙等級</a:t>
            </a:r>
            <a:endParaRPr lang="zh-TW" altLang="en-US" sz="4900" dirty="0">
              <a:latin typeface="Times New Roman" pitchFamily="18" charset="0"/>
              <a:ea typeface="超研澤海報體" pitchFamily="49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名稱：視覺障礙 </a:t>
            </a:r>
          </a:p>
          <a:p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定義：由於先天或後天原因，導致視覺器官之構造或機能發生部分或全部之障礙，經治療仍對外界事物無法作視覺之辨識而言。 </a:t>
            </a:r>
          </a:p>
        </p:txBody>
      </p:sp>
    </p:spTree>
    <p:extLst>
      <p:ext uri="{BB962C8B-B14F-4D97-AF65-F5344CB8AC3E}">
        <p14:creationId xmlns:p14="http://schemas.microsoft.com/office/powerpoint/2010/main" val="38892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8640"/>
            <a:ext cx="8424936" cy="150304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導</a:t>
            </a:r>
            <a:r>
              <a:rPr lang="zh-TW" altLang="en-US" b="1" dirty="0">
                <a:latin typeface="Times New Roman" pitchFamily="18" charset="0"/>
                <a:ea typeface="超研澤海報體" pitchFamily="49" charset="-120"/>
              </a:rPr>
              <a:t>盲犬相關</a:t>
            </a: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法規</a:t>
            </a:r>
            <a: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  <a:t>--</a:t>
            </a: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</a:br>
            <a:r>
              <a:rPr lang="en-US" altLang="zh-TW" b="1" dirty="0" smtClean="0">
                <a:latin typeface="標楷體" pitchFamily="65" charset="-120"/>
                <a:ea typeface="超研澤海報體" pitchFamily="49" charset="-120"/>
              </a:rPr>
              <a:t>		</a:t>
            </a:r>
            <a:r>
              <a:rPr lang="en-US" altLang="zh-TW" sz="3600" dirty="0" smtClean="0">
                <a:latin typeface="標楷體" pitchFamily="65" charset="-120"/>
                <a:ea typeface="超研澤海報體" pitchFamily="49" charset="-120"/>
              </a:rPr>
              <a:t>2.</a:t>
            </a:r>
            <a:r>
              <a:rPr lang="zh-TW" altLang="en-US" sz="3600" dirty="0" smtClean="0">
                <a:latin typeface="標楷體" pitchFamily="65" charset="-120"/>
                <a:ea typeface="超研澤海報體" pitchFamily="49" charset="-120"/>
              </a:rPr>
              <a:t>身心</a:t>
            </a:r>
            <a:r>
              <a:rPr lang="zh-TW" altLang="en-US" sz="3600" dirty="0">
                <a:latin typeface="標楷體" pitchFamily="65" charset="-120"/>
                <a:ea typeface="超研澤海報體" pitchFamily="49" charset="-120"/>
              </a:rPr>
              <a:t>障礙者權益保障法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928" y="1999381"/>
            <a:ext cx="6213376" cy="4525963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自由出入 </a:t>
            </a:r>
          </a:p>
          <a:p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不得干擾</a:t>
            </a:r>
          </a:p>
          <a:p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資格管理機關</a:t>
            </a:r>
          </a:p>
        </p:txBody>
      </p:sp>
      <p:pic>
        <p:nvPicPr>
          <p:cNvPr id="2050" name="Picture 2" descr="C:\Users\chunchihwang\Desktop\特導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654836" cy="37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928992" cy="2376264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b="1" dirty="0" smtClean="0">
                <a:latin typeface="Times New Roman" pitchFamily="18" charset="0"/>
                <a:ea typeface="超研澤海報體" pitchFamily="49" charset="-120"/>
              </a:rPr>
              <a:t>	</a:t>
            </a: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導</a:t>
            </a:r>
            <a:r>
              <a:rPr lang="zh-TW" altLang="en-US" b="1" dirty="0">
                <a:latin typeface="Times New Roman" pitchFamily="18" charset="0"/>
                <a:ea typeface="超研澤海報體" pitchFamily="49" charset="-120"/>
              </a:rPr>
              <a:t>盲犬相關</a:t>
            </a: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法規</a:t>
            </a:r>
            <a: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  <a:t>--</a:t>
            </a: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en-US" altLang="zh-TW" sz="4000" b="1" dirty="0" smtClean="0">
                <a:ea typeface="標楷體" pitchFamily="65" charset="-120"/>
              </a:rPr>
              <a:t>	</a:t>
            </a:r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超研澤海報體" pitchFamily="49" charset="-120"/>
              </a:rPr>
              <a:t>合格</a:t>
            </a:r>
            <a:r>
              <a:rPr lang="zh-TW" altLang="en-US" sz="3600" dirty="0">
                <a:ea typeface="超研澤海報體" pitchFamily="49" charset="-120"/>
              </a:rPr>
              <a:t>導盲犬導盲幼犬資格</a:t>
            </a:r>
            <a:r>
              <a:rPr lang="zh-TW" altLang="en-US" sz="3600" dirty="0" smtClean="0">
                <a:ea typeface="超研澤海報體" pitchFamily="49" charset="-120"/>
              </a:rPr>
              <a:t>認定</a:t>
            </a:r>
            <a:r>
              <a:rPr lang="en-US" altLang="zh-TW" sz="3600" dirty="0" smtClean="0">
                <a:ea typeface="超研澤海報體" pitchFamily="49" charset="-120"/>
              </a:rPr>
              <a:t/>
            </a:r>
            <a:br>
              <a:rPr lang="en-US" altLang="zh-TW" sz="3600" dirty="0" smtClean="0">
                <a:ea typeface="超研澤海報體" pitchFamily="49" charset="-120"/>
              </a:rPr>
            </a:br>
            <a:r>
              <a:rPr lang="en-US" altLang="zh-TW" sz="3600" dirty="0">
                <a:ea typeface="超研澤海報體" pitchFamily="49" charset="-120"/>
              </a:rPr>
              <a:t>	</a:t>
            </a:r>
            <a:r>
              <a:rPr lang="en-US" altLang="zh-TW" sz="3600" dirty="0" smtClean="0">
                <a:ea typeface="超研澤海報體" pitchFamily="49" charset="-120"/>
              </a:rPr>
              <a:t>	</a:t>
            </a:r>
            <a:r>
              <a:rPr lang="zh-TW" altLang="en-US" sz="3600" dirty="0" smtClean="0">
                <a:ea typeface="超研澤海報體" pitchFamily="49" charset="-120"/>
              </a:rPr>
              <a:t>及</a:t>
            </a:r>
            <a:r>
              <a:rPr lang="zh-TW" altLang="en-US" sz="3600" dirty="0">
                <a:ea typeface="超研澤海報體" pitchFamily="49" charset="-120"/>
              </a:rPr>
              <a:t>使用管理辦法及修正條文</a:t>
            </a:r>
            <a:endParaRPr lang="zh-TW" altLang="en-US" sz="4000" dirty="0">
              <a:ea typeface="超研澤海報體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03437"/>
            <a:ext cx="8229600" cy="4525963"/>
          </a:xfrm>
        </p:spPr>
        <p:txBody>
          <a:bodyPr/>
          <a:lstStyle/>
          <a:p>
            <a:r>
              <a:rPr lang="zh-TW" altLang="en-US" dirty="0">
                <a:ea typeface="超研澤中圓" pitchFamily="49" charset="-120"/>
              </a:rPr>
              <a:t>資格認定</a:t>
            </a:r>
          </a:p>
          <a:p>
            <a:r>
              <a:rPr lang="zh-TW" altLang="en-US" dirty="0">
                <a:ea typeface="超研澤中圓" pitchFamily="49" charset="-120"/>
              </a:rPr>
              <a:t>訓練單位認可</a:t>
            </a:r>
          </a:p>
          <a:p>
            <a:r>
              <a:rPr lang="zh-TW" altLang="en-US" dirty="0">
                <a:ea typeface="超研澤中圓" pitchFamily="49" charset="-120"/>
              </a:rPr>
              <a:t>視覺障礙者相關使用辦法</a:t>
            </a:r>
          </a:p>
          <a:p>
            <a:endParaRPr lang="en-US" altLang="zh-TW" dirty="0">
              <a:ea typeface="標楷體" pitchFamily="65" charset="-120"/>
            </a:endParaRPr>
          </a:p>
        </p:txBody>
      </p:sp>
      <p:pic>
        <p:nvPicPr>
          <p:cNvPr id="1026" name="Picture 2" descr="C:\Users\chunchihwang\Desktop\特導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"/>
          <a:stretch/>
        </p:blipFill>
        <p:spPr bwMode="auto">
          <a:xfrm>
            <a:off x="6012160" y="2505705"/>
            <a:ext cx="2527571" cy="3875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白手杖</a:t>
            </a:r>
            <a:r>
              <a:rPr lang="zh-TW" altLang="en-US" sz="2400" b="1" dirty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en-US" altLang="zh-TW" sz="2400" b="1" dirty="0">
                <a:latin typeface="標楷體" pitchFamily="65" charset="-120"/>
                <a:ea typeface="超研澤海報體" pitchFamily="49" charset="-120"/>
              </a:rPr>
              <a:t>V.S</a:t>
            </a:r>
            <a:r>
              <a:rPr lang="zh-TW" altLang="en-US" sz="2400" b="1" dirty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導盲犬</a:t>
            </a:r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916832"/>
            <a:ext cx="8229600" cy="304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3792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新聞議題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案例</a:t>
            </a:r>
            <a:r>
              <a:rPr lang="en-US" altLang="zh-TW" dirty="0" smtClean="0">
                <a:latin typeface="標楷體" pitchFamily="65" charset="-120"/>
                <a:ea typeface="超研澤中圓" pitchFamily="49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超研澤中圓" pitchFamily="49" charset="-120"/>
              </a:rPr>
              <a:t>、歧視</a:t>
            </a:r>
            <a:r>
              <a:rPr lang="en-US" altLang="zh-TW" dirty="0">
                <a:latin typeface="標楷體" pitchFamily="65" charset="-120"/>
                <a:ea typeface="超研澤中圓" pitchFamily="49" charset="-120"/>
              </a:rPr>
              <a:t>?</a:t>
            </a:r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法官拒導盲犬入法庭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超研澤中圓" pitchFamily="49" charset="-120"/>
              </a:rPr>
              <a:t>案例</a:t>
            </a:r>
            <a:r>
              <a:rPr lang="en-US" altLang="zh-TW" dirty="0" smtClean="0">
                <a:latin typeface="標楷體" pitchFamily="65" charset="-120"/>
                <a:ea typeface="超研澤中圓" pitchFamily="49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超研澤中圓" pitchFamily="49" charset="-120"/>
              </a:rPr>
              <a:t>、導</a:t>
            </a:r>
            <a:r>
              <a:rPr lang="zh-TW" altLang="en-US" dirty="0">
                <a:latin typeface="標楷體" pitchFamily="65" charset="-120"/>
                <a:ea typeface="超研澤中圓" pitchFamily="49" charset="-120"/>
              </a:rPr>
              <a:t>盲犬登機遭拒　英盲女表「憤怒」</a:t>
            </a: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C:\Users\chunchihwang\Desktop\特導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-13394"/>
            <a:ext cx="9180512" cy="1570186"/>
          </a:xfrm>
        </p:spPr>
        <p:txBody>
          <a:bodyPr>
            <a:normAutofit/>
          </a:bodyPr>
          <a:lstStyle/>
          <a:p>
            <a:r>
              <a:rPr lang="zh-TW" altLang="en-US" b="1" u="sng" dirty="0">
                <a:latin typeface="Times New Roman" pitchFamily="18" charset="0"/>
                <a:ea typeface="超研澤海報體" pitchFamily="49" charset="-120"/>
              </a:rPr>
              <a:t>案例</a:t>
            </a:r>
            <a:r>
              <a:rPr lang="en-US" altLang="zh-TW" b="1" u="sng" dirty="0" smtClean="0">
                <a:latin typeface="Times New Roman" pitchFamily="18" charset="0"/>
                <a:ea typeface="超研澤海報體" pitchFamily="49" charset="-120"/>
              </a:rPr>
              <a:t>1</a:t>
            </a: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  </a:t>
            </a:r>
            <a: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  <a:t/>
            </a:r>
            <a:br>
              <a:rPr lang="en-US" altLang="zh-TW" b="1" dirty="0" smtClean="0">
                <a:latin typeface="Times New Roman" pitchFamily="18" charset="0"/>
                <a:ea typeface="超研澤海報體" pitchFamily="49" charset="-120"/>
              </a:rPr>
            </a:br>
            <a:r>
              <a:rPr lang="zh-TW" altLang="en-US" b="1" dirty="0" smtClean="0">
                <a:latin typeface="Times New Roman" pitchFamily="18" charset="0"/>
                <a:ea typeface="超研澤海報體" pitchFamily="49" charset="-120"/>
              </a:rPr>
              <a:t>歧視</a:t>
            </a:r>
            <a:r>
              <a:rPr lang="en-US" altLang="zh-TW" b="1" dirty="0">
                <a:latin typeface="Times New Roman" pitchFamily="18" charset="0"/>
                <a:ea typeface="超研澤海報體" pitchFamily="49" charset="-120"/>
              </a:rPr>
              <a:t>?</a:t>
            </a:r>
            <a:r>
              <a:rPr lang="zh-TW" altLang="en-US" b="1" dirty="0">
                <a:latin typeface="Times New Roman" pitchFamily="18" charset="0"/>
                <a:ea typeface="超研澤海報體" pitchFamily="49" charset="-120"/>
              </a:rPr>
              <a:t>法官拒導盲犬入法庭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2011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11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28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日</a:t>
            </a:r>
            <a:endParaRPr lang="zh-TW" altLang="en-US" sz="2800" dirty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        邱先生才因為住處管委會公告，他帶導盲犬出入，違反公共衛生與公共安寧，因此提出妨害名譽告訴，為了盲胞權益向法院討公道，法官卻給他碰釘子。板院發言人表示，這是開庭前，法官跟律師之間的溝通，事後被誤解，但也</a:t>
            </a: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證實法官曾說導盲犬妨礙秩序，就要轟出去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，消息傳開後，連不認識的路人看到邱先生，都為他打抱不平。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        抱持這種態度的法官，邱先生不敢領教，擔心敗訴必須負擔訴訟費用，只能選擇跟管委會和解，有苦也得吞下去。</a:t>
            </a:r>
          </a:p>
        </p:txBody>
      </p:sp>
    </p:spTree>
    <p:extLst>
      <p:ext uri="{BB962C8B-B14F-4D97-AF65-F5344CB8AC3E}">
        <p14:creationId xmlns:p14="http://schemas.microsoft.com/office/powerpoint/2010/main" val="30199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44624"/>
            <a:ext cx="8686800" cy="1714202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>
                <a:latin typeface="Times New Roman" pitchFamily="18" charset="0"/>
                <a:ea typeface="超研澤海報體" pitchFamily="49" charset="-120"/>
              </a:rPr>
              <a:t>案例</a:t>
            </a:r>
            <a:r>
              <a:rPr lang="en-US" altLang="zh-TW" sz="4000" b="1" u="sng" dirty="0" smtClean="0">
                <a:latin typeface="Times New Roman" pitchFamily="18" charset="0"/>
                <a:ea typeface="超研澤海報體" pitchFamily="49" charset="-120"/>
              </a:rPr>
              <a:t>2</a:t>
            </a:r>
            <a:br>
              <a:rPr lang="en-US" altLang="zh-TW" sz="4000" b="1" u="sng" dirty="0" smtClean="0">
                <a:latin typeface="Times New Roman" pitchFamily="18" charset="0"/>
                <a:ea typeface="超研澤海報體" pitchFamily="49" charset="-120"/>
              </a:rPr>
            </a:br>
            <a:r>
              <a:rPr lang="zh-TW" altLang="en-US" sz="4000" b="1" dirty="0" smtClean="0">
                <a:latin typeface="Times New Roman" pitchFamily="18" charset="0"/>
                <a:ea typeface="超研澤海報體" pitchFamily="49" charset="-120"/>
              </a:rPr>
              <a:t>導</a:t>
            </a:r>
            <a:r>
              <a:rPr lang="zh-TW" altLang="en-US" sz="4000" b="1" dirty="0">
                <a:latin typeface="Times New Roman" pitchFamily="18" charset="0"/>
                <a:ea typeface="超研澤海報體" pitchFamily="49" charset="-120"/>
              </a:rPr>
              <a:t>盲犬登機遭拒 英盲女表「憤怒」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2011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</a:rPr>
              <a:t>13</a:t>
            </a:r>
            <a:r>
              <a:rPr lang="zh-TW" altLang="en-US" sz="1800" dirty="0">
                <a:latin typeface="Times New Roman" pitchFamily="18" charset="0"/>
                <a:ea typeface="標楷體" pitchFamily="65" charset="-120"/>
              </a:rPr>
              <a:t>日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        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英國一名盲眼女子日前欲從倫敦搭乘飛機前往貝爾法斯特，沒想到航空公司不願讓她的導盲犬上機，最終造成她錯過班機。對此，她表示「沮喪、憤怒與失望。」 </a:t>
            </a:r>
            <a:br>
              <a:rPr lang="zh-TW" altLang="en-US" sz="28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        航空公司發言人則說，他們歡迎乘客帶著導盲犬上機，可是</a:t>
            </a: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民航法規定主人需要出示文件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，證明導盲犬的身分。「導盲犬協會」發出聲明表示，雖然瓊斯的遭遇使人同情，但航空公司的確規定旅客出示文件。協會提醒，</a:t>
            </a: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盲人朋友應該隨身攜帶導盲犬的身分證明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。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24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2400" dirty="0">
                <a:latin typeface="Times New Roman" pitchFamily="18" charset="0"/>
                <a:ea typeface="標楷體" pitchFamily="65" charset="-120"/>
              </a:rPr>
            </a:b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2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itchFamily="18" charset="0"/>
                <a:ea typeface="超研澤海報體" pitchFamily="49" charset="-120"/>
              </a:rPr>
              <a:t>相關探討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議題：巷子義大利麵鋪拒絕導盲幼犬進入</a:t>
            </a:r>
          </a:p>
          <a:p>
            <a:r>
              <a:rPr lang="zh-TW" altLang="en-US" dirty="0">
                <a:latin typeface="Times New Roman" pitchFamily="18" charset="0"/>
                <a:ea typeface="超研澤中圓" pitchFamily="49" charset="-120"/>
              </a:rPr>
              <a:t>探討面向：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超研澤中圓" pitchFamily="49" charset="-120"/>
              </a:rPr>
              <a:t>支持視障者？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超研澤中圓" pitchFamily="49" charset="-120"/>
              </a:rPr>
              <a:t>支持店家？</a:t>
            </a:r>
          </a:p>
        </p:txBody>
      </p:sp>
      <p:pic>
        <p:nvPicPr>
          <p:cNvPr id="5122" name="Picture 2" descr="C:\Users\chunchihwang\Desktop\特導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59" y="2474388"/>
            <a:ext cx="2744737" cy="4122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07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6" name="Group 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64362964"/>
              </p:ext>
            </p:extLst>
          </p:nvPr>
        </p:nvGraphicFramePr>
        <p:xfrm>
          <a:off x="446088" y="376238"/>
          <a:ext cx="8229600" cy="607695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支持視障者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支持店家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435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同理心：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/>
                      </a:r>
                      <a:b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導盲犬就如同視障者的”眼睛”</a:t>
                      </a:r>
                      <a:b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弱勢族群是需要大家多關懷幫助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法令：</a:t>
                      </a:r>
                      <a:b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可自由進出任何公共場合</a:t>
                      </a:r>
                      <a:b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不得以附加條件或支付較多的錢來限制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超研澤中圓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同理心：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/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尊重用餐客人</a:t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導盲犬相關宣導不足，瞭解不全面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視障者態度：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/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法令是一切？</a:t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超研澤中圓" pitchFamily="49" charset="-120"/>
                        </a:rPr>
                        <a:t>沒有妥協的空間？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1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9289032" cy="1872208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超研澤海報體" pitchFamily="49" charset="-120"/>
              </a:rPr>
              <a:t>小組</a:t>
            </a:r>
            <a:r>
              <a:rPr lang="zh-TW" altLang="en-US" b="1" dirty="0" smtClean="0">
                <a:ea typeface="超研澤海報體" pitchFamily="49" charset="-120"/>
              </a:rPr>
              <a:t>命題</a:t>
            </a:r>
            <a:r>
              <a:rPr lang="en-US" altLang="zh-TW" b="1" dirty="0">
                <a:ea typeface="超研澤海報體" pitchFamily="49" charset="-120"/>
              </a:rPr>
              <a:t/>
            </a:r>
            <a:br>
              <a:rPr lang="en-US" altLang="zh-TW" b="1" dirty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	</a:t>
            </a:r>
            <a:r>
              <a:rPr lang="en-US" altLang="zh-TW" sz="4000" b="1" dirty="0" smtClean="0">
                <a:ea typeface="超研澤海報體" pitchFamily="49" charset="-120"/>
              </a:rPr>
              <a:t>..</a:t>
            </a:r>
            <a:r>
              <a:rPr lang="zh-TW" altLang="en-US" sz="4000" b="1" dirty="0" smtClean="0">
                <a:ea typeface="超研澤海報體" pitchFamily="49" charset="-120"/>
              </a:rPr>
              <a:t>第一題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※</a:t>
            </a:r>
            <a:r>
              <a:rPr lang="zh-TW" altLang="zh-TW" sz="2800" dirty="0" smtClean="0">
                <a:ea typeface="超研澤中圓" pitchFamily="49" charset="-120"/>
              </a:rPr>
              <a:t>若</a:t>
            </a:r>
            <a:r>
              <a:rPr lang="zh-TW" altLang="zh-TW" sz="2800" dirty="0">
                <a:ea typeface="超研澤中圓" pitchFamily="49" charset="-120"/>
              </a:rPr>
              <a:t>有餐廳拒絕導盲犬進入，可以用何種法令</a:t>
            </a:r>
            <a:r>
              <a:rPr lang="zh-TW" altLang="zh-TW" sz="2800" dirty="0" smtClean="0">
                <a:ea typeface="超研澤中圓" pitchFamily="49" charset="-120"/>
              </a:rPr>
              <a:t>加</a:t>
            </a:r>
            <a:r>
              <a:rPr lang="zh-TW" altLang="en-US" sz="2800" dirty="0">
                <a:ea typeface="超研澤中圓" pitchFamily="49" charset="-120"/>
              </a:rPr>
              <a:t> </a:t>
            </a:r>
            <a:r>
              <a:rPr lang="zh-TW" altLang="en-US" sz="2800" dirty="0" smtClean="0">
                <a:ea typeface="超研澤中圓" pitchFamily="49" charset="-120"/>
              </a:rPr>
              <a:t>  </a:t>
            </a:r>
            <a:endParaRPr lang="en-US" altLang="zh-TW" sz="2800" dirty="0" smtClean="0">
              <a:ea typeface="超研澤中圓" pitchFamily="49" charset="-120"/>
            </a:endParaRPr>
          </a:p>
          <a:p>
            <a:pPr marL="0" lvl="0" indent="0">
              <a:buNone/>
            </a:pPr>
            <a:r>
              <a:rPr lang="zh-TW" altLang="en-US" sz="2800" dirty="0">
                <a:ea typeface="超研澤中圓" pitchFamily="49" charset="-120"/>
              </a:rPr>
              <a:t> </a:t>
            </a:r>
            <a:r>
              <a:rPr lang="zh-TW" altLang="en-US" sz="2800" dirty="0" smtClean="0">
                <a:ea typeface="超研澤中圓" pitchFamily="49" charset="-120"/>
              </a:rPr>
              <a:t>    </a:t>
            </a:r>
            <a:r>
              <a:rPr lang="zh-TW" altLang="zh-TW" sz="2800" dirty="0" smtClean="0">
                <a:ea typeface="超研澤中圓" pitchFamily="49" charset="-120"/>
              </a:rPr>
              <a:t>以</a:t>
            </a:r>
            <a:r>
              <a:rPr lang="zh-TW" altLang="zh-TW" sz="2800" dirty="0">
                <a:ea typeface="超研澤中圓" pitchFamily="49" charset="-120"/>
              </a:rPr>
              <a:t>勸導店家？</a:t>
            </a:r>
          </a:p>
          <a:p>
            <a:pPr marL="0" lv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(A)</a:t>
            </a:r>
            <a:r>
              <a:rPr lang="zh-TW" altLang="zh-TW" sz="2800" dirty="0" smtClean="0">
                <a:ea typeface="超研澤中圓" pitchFamily="49" charset="-120"/>
              </a:rPr>
              <a:t>消費者</a:t>
            </a:r>
            <a:r>
              <a:rPr lang="zh-TW" altLang="zh-TW" sz="2800" dirty="0">
                <a:ea typeface="超研澤中圓" pitchFamily="49" charset="-120"/>
              </a:rPr>
              <a:t>防治法</a:t>
            </a:r>
          </a:p>
          <a:p>
            <a:pPr marL="0" lv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(B)</a:t>
            </a:r>
            <a:r>
              <a:rPr lang="zh-TW" altLang="zh-TW" sz="2800" dirty="0" smtClean="0">
                <a:ea typeface="超研澤中圓" pitchFamily="49" charset="-120"/>
              </a:rPr>
              <a:t>殘害</a:t>
            </a:r>
            <a:r>
              <a:rPr lang="zh-TW" altLang="zh-TW" sz="2800" dirty="0">
                <a:ea typeface="超研澤中圓" pitchFamily="49" charset="-120"/>
              </a:rPr>
              <a:t>人群治罪條例</a:t>
            </a:r>
          </a:p>
          <a:p>
            <a:pPr marL="0" lv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(C)</a:t>
            </a:r>
            <a:r>
              <a:rPr lang="zh-TW" altLang="zh-TW" sz="2800" dirty="0" smtClean="0">
                <a:ea typeface="超研澤中圓" pitchFamily="49" charset="-120"/>
              </a:rPr>
              <a:t>身心</a:t>
            </a:r>
            <a:r>
              <a:rPr lang="zh-TW" altLang="zh-TW" sz="2800" dirty="0">
                <a:ea typeface="超研澤中圓" pitchFamily="49" charset="-120"/>
              </a:rPr>
              <a:t>障礙者權益保障法</a:t>
            </a:r>
          </a:p>
          <a:p>
            <a:pPr marL="0" lv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(D)</a:t>
            </a:r>
            <a:r>
              <a:rPr lang="zh-TW" altLang="zh-TW" sz="2800" dirty="0" smtClean="0">
                <a:ea typeface="超研澤中圓" pitchFamily="49" charset="-120"/>
              </a:rPr>
              <a:t>消費</a:t>
            </a:r>
            <a:r>
              <a:rPr lang="zh-TW" altLang="zh-TW" sz="2800" dirty="0">
                <a:ea typeface="超研澤中圓" pitchFamily="49" charset="-120"/>
              </a:rPr>
              <a:t>爭議調解辦法</a:t>
            </a:r>
          </a:p>
          <a:p>
            <a:pPr marL="0" indent="0">
              <a:buNone/>
            </a:pPr>
            <a:endParaRPr lang="en-US" altLang="zh-TW" sz="2800" dirty="0" smtClean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ea typeface="超研澤中圓" pitchFamily="49" charset="-120"/>
              </a:rPr>
              <a:t>						ANS</a:t>
            </a:r>
            <a:r>
              <a:rPr lang="zh-TW" altLang="zh-TW" sz="2800" dirty="0">
                <a:ea typeface="超研澤中圓" pitchFamily="49" charset="-120"/>
              </a:rPr>
              <a:t>：</a:t>
            </a:r>
            <a:r>
              <a:rPr lang="en-US" altLang="zh-TW" sz="2800" dirty="0">
                <a:ea typeface="超研澤中圓" pitchFamily="49" charset="-120"/>
              </a:rPr>
              <a:t>(C)</a:t>
            </a:r>
            <a:endParaRPr lang="zh-TW" altLang="zh-TW" sz="2800" dirty="0">
              <a:ea typeface="超研澤中圓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-972616" y="44624"/>
            <a:ext cx="92890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ea typeface="超研澤海報體" pitchFamily="49" charset="-120"/>
              </a:rPr>
              <a:t>小組命題</a:t>
            </a:r>
            <a:r>
              <a:rPr lang="en-US" altLang="zh-TW" b="1" dirty="0" smtClean="0">
                <a:ea typeface="超研澤海報體" pitchFamily="49" charset="-120"/>
              </a:rPr>
              <a:t/>
            </a:r>
            <a:br>
              <a:rPr lang="en-US" altLang="zh-TW" b="1" dirty="0" smtClean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	</a:t>
            </a:r>
            <a:r>
              <a:rPr lang="en-US" altLang="zh-TW" sz="4000" b="1" dirty="0" smtClean="0">
                <a:ea typeface="超研澤海報體" pitchFamily="49" charset="-120"/>
              </a:rPr>
              <a:t>..</a:t>
            </a:r>
            <a:r>
              <a:rPr lang="zh-TW" altLang="en-US" sz="4000" b="1" dirty="0" smtClean="0">
                <a:ea typeface="超研澤海報體" pitchFamily="49" charset="-120"/>
              </a:rPr>
              <a:t>第二題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/>
              <a:t>※</a:t>
            </a:r>
            <a:r>
              <a:rPr lang="zh-TW" altLang="zh-TW" sz="2800" dirty="0">
                <a:ea typeface="超研澤中圓" pitchFamily="49" charset="-120"/>
              </a:rPr>
              <a:t>申請導盲犬的資格何者為非？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(A)</a:t>
            </a:r>
            <a:r>
              <a:rPr lang="zh-TW" altLang="zh-TW" sz="2800" dirty="0">
                <a:ea typeface="超研澤中圓" pitchFamily="49" charset="-120"/>
              </a:rPr>
              <a:t>沒有</a:t>
            </a:r>
            <a:r>
              <a:rPr lang="zh-TW" altLang="zh-TW" sz="2800" dirty="0">
                <a:ea typeface="超研澤中圓" pitchFamily="49" charset="-120"/>
              </a:rPr>
              <a:t>年齡限制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(B)</a:t>
            </a:r>
            <a:r>
              <a:rPr lang="zh-TW" altLang="zh-TW" sz="2800" dirty="0">
                <a:ea typeface="超研澤中圓" pitchFamily="49" charset="-120"/>
              </a:rPr>
              <a:t>須</a:t>
            </a:r>
            <a:r>
              <a:rPr lang="zh-TW" altLang="zh-TW" sz="2800" dirty="0">
                <a:ea typeface="超研澤中圓" pitchFamily="49" charset="-120"/>
              </a:rPr>
              <a:t>為法定視障人士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(C)</a:t>
            </a:r>
            <a:r>
              <a:rPr lang="zh-TW" altLang="zh-TW" sz="2800" dirty="0">
                <a:ea typeface="超研澤中圓" pitchFamily="49" charset="-120"/>
              </a:rPr>
              <a:t>可</a:t>
            </a:r>
            <a:r>
              <a:rPr lang="zh-TW" altLang="zh-TW" sz="2800" dirty="0">
                <a:ea typeface="超研澤中圓" pitchFamily="49" charset="-120"/>
              </a:rPr>
              <a:t>自行負擔導盲犬所需費用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(D)</a:t>
            </a:r>
            <a:r>
              <a:rPr lang="zh-TW" altLang="zh-TW" sz="2800" dirty="0">
                <a:ea typeface="超研澤中圓" pitchFamily="49" charset="-120"/>
              </a:rPr>
              <a:t>無</a:t>
            </a:r>
            <a:r>
              <a:rPr lang="zh-TW" altLang="zh-TW" sz="2800" dirty="0">
                <a:ea typeface="超研澤中圓" pitchFamily="49" charset="-120"/>
              </a:rPr>
              <a:t>影像行走能力之重大疾病</a:t>
            </a:r>
          </a:p>
          <a:p>
            <a:pPr marL="0" indent="0">
              <a:buNone/>
            </a:pPr>
            <a:endParaRPr lang="en-US" altLang="zh-TW" sz="2800" dirty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en-US" altLang="zh-TW" sz="2800" dirty="0">
                <a:ea typeface="超研澤中圓" pitchFamily="49" charset="-120"/>
              </a:rPr>
              <a:t>					ANS</a:t>
            </a:r>
            <a:r>
              <a:rPr lang="zh-TW" altLang="zh-TW" sz="2800" dirty="0">
                <a:ea typeface="超研澤中圓" pitchFamily="49" charset="-120"/>
              </a:rPr>
              <a:t>：</a:t>
            </a:r>
            <a:r>
              <a:rPr lang="en-US" altLang="zh-TW" sz="2800" dirty="0">
                <a:ea typeface="超研澤中圓" pitchFamily="49" charset="-120"/>
              </a:rPr>
              <a:t>(A)</a:t>
            </a:r>
            <a:endParaRPr lang="zh-TW" altLang="zh-TW" sz="2800" dirty="0">
              <a:ea typeface="超研澤中圓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9289032" cy="1872208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超研澤海報體" pitchFamily="49" charset="-120"/>
              </a:rPr>
              <a:t>小組</a:t>
            </a:r>
            <a:r>
              <a:rPr lang="zh-TW" altLang="en-US" b="1" dirty="0" smtClean="0">
                <a:ea typeface="超研澤海報體" pitchFamily="49" charset="-120"/>
              </a:rPr>
              <a:t>命題</a:t>
            </a:r>
            <a:r>
              <a:rPr lang="en-US" altLang="zh-TW" b="1" dirty="0">
                <a:ea typeface="超研澤海報體" pitchFamily="49" charset="-120"/>
              </a:rPr>
              <a:t/>
            </a:r>
            <a:br>
              <a:rPr lang="en-US" altLang="zh-TW" b="1" dirty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	</a:t>
            </a:r>
            <a:r>
              <a:rPr lang="en-US" altLang="zh-TW" sz="4000" b="1" dirty="0" smtClean="0">
                <a:ea typeface="超研澤海報體" pitchFamily="49" charset="-120"/>
              </a:rPr>
              <a:t>..</a:t>
            </a:r>
            <a:r>
              <a:rPr lang="zh-TW" altLang="en-US" sz="4000" b="1" dirty="0" smtClean="0">
                <a:ea typeface="超研澤海報體" pitchFamily="49" charset="-120"/>
              </a:rPr>
              <a:t>第三題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/>
              <a:t>※</a:t>
            </a:r>
            <a:r>
              <a:rPr lang="zh-TW" altLang="zh-TW" sz="2800" dirty="0">
                <a:ea typeface="超研澤中圓" pitchFamily="49" charset="-120"/>
              </a:rPr>
              <a:t>關於導盲犬寄養家庭的觀念下列何者錯誤？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A)</a:t>
            </a:r>
            <a:r>
              <a:rPr lang="zh-TW" altLang="zh-TW" sz="2800" dirty="0">
                <a:ea typeface="超研澤中圓" pitchFamily="49" charset="-120"/>
              </a:rPr>
              <a:t>寄養家庭的任務是為了讓幼犬完成社會化</a:t>
            </a:r>
            <a:r>
              <a:rPr lang="zh-TW" altLang="zh-TW" sz="2800" dirty="0">
                <a:ea typeface="超研澤中圓" pitchFamily="49" charset="-120"/>
              </a:rPr>
              <a:t>的</a:t>
            </a:r>
            <a:r>
              <a:rPr lang="en-US" altLang="zh-TW" sz="2800" dirty="0">
                <a:ea typeface="超研澤中圓" pitchFamily="49" charset="-120"/>
              </a:rPr>
              <a:t>		</a:t>
            </a:r>
            <a:r>
              <a:rPr lang="zh-TW" altLang="en-US" sz="2800" dirty="0">
                <a:ea typeface="超研澤中圓" pitchFamily="49" charset="-120"/>
              </a:rPr>
              <a:t>     </a:t>
            </a:r>
            <a:r>
              <a:rPr lang="zh-TW" altLang="zh-TW" sz="2800" dirty="0">
                <a:ea typeface="超研澤中圓" pitchFamily="49" charset="-120"/>
              </a:rPr>
              <a:t>過程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B)</a:t>
            </a:r>
            <a:r>
              <a:rPr lang="zh-TW" altLang="zh-TW" sz="2800" dirty="0">
                <a:ea typeface="超研澤中圓" pitchFamily="49" charset="-120"/>
              </a:rPr>
              <a:t>素珍生了龍鳳胎想申請寄養家庭，讓狗陪</a:t>
            </a:r>
            <a:r>
              <a:rPr lang="zh-TW" altLang="zh-TW" sz="2800" dirty="0">
                <a:ea typeface="超研澤中圓" pitchFamily="49" charset="-120"/>
              </a:rPr>
              <a:t>著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    </a:t>
            </a:r>
            <a:r>
              <a:rPr lang="zh-TW" altLang="zh-TW" sz="2800" dirty="0">
                <a:ea typeface="超研澤中圓" pitchFamily="49" charset="-120"/>
              </a:rPr>
              <a:t>小孩</a:t>
            </a:r>
            <a:r>
              <a:rPr lang="zh-TW" altLang="zh-TW" sz="2800" dirty="0">
                <a:ea typeface="超研澤中圓" pitchFamily="49" charset="-120"/>
              </a:rPr>
              <a:t>一起玩耍是可以被允許的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C)</a:t>
            </a:r>
            <a:r>
              <a:rPr lang="zh-TW" altLang="zh-TW" sz="2800" dirty="0">
                <a:ea typeface="超研澤中圓" pitchFamily="49" charset="-120"/>
              </a:rPr>
              <a:t>寄養家庭中最好能夠有一位成人可以負責</a:t>
            </a:r>
            <a:r>
              <a:rPr lang="zh-TW" altLang="zh-TW" sz="2800" dirty="0">
                <a:ea typeface="超研澤中圓" pitchFamily="49" charset="-120"/>
              </a:rPr>
              <a:t>全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 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    </a:t>
            </a:r>
            <a:r>
              <a:rPr lang="zh-TW" altLang="zh-TW" sz="2800" dirty="0">
                <a:ea typeface="超研澤中圓" pitchFamily="49" charset="-120"/>
              </a:rPr>
              <a:t>天候</a:t>
            </a:r>
            <a:r>
              <a:rPr lang="zh-TW" altLang="zh-TW" sz="2800" dirty="0">
                <a:ea typeface="超研澤中圓" pitchFamily="49" charset="-120"/>
              </a:rPr>
              <a:t>照顧幼犬的責任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D)</a:t>
            </a:r>
            <a:r>
              <a:rPr lang="zh-TW" altLang="zh-TW" sz="2800" dirty="0">
                <a:ea typeface="超研澤中圓" pitchFamily="49" charset="-120"/>
              </a:rPr>
              <a:t>寄養家庭是導盲犬培訓過程中最困難辛苦</a:t>
            </a:r>
            <a:r>
              <a:rPr lang="zh-TW" altLang="zh-TW" sz="2800" dirty="0">
                <a:ea typeface="超研澤中圓" pitchFamily="49" charset="-120"/>
              </a:rPr>
              <a:t>的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</a:t>
            </a: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zh-TW" altLang="en-US" sz="2800" dirty="0">
                <a:ea typeface="超研澤中圓" pitchFamily="49" charset="-120"/>
              </a:rPr>
              <a:t>     </a:t>
            </a:r>
            <a:r>
              <a:rPr lang="zh-TW" altLang="zh-TW" sz="2800" dirty="0">
                <a:ea typeface="超研澤中圓" pitchFamily="49" charset="-120"/>
              </a:rPr>
              <a:t>時期</a:t>
            </a:r>
            <a:endParaRPr lang="zh-TW" altLang="zh-TW" sz="2800" dirty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en-US" altLang="zh-TW" sz="2800" dirty="0">
                <a:ea typeface="超研澤中圓" pitchFamily="49" charset="-120"/>
              </a:rPr>
              <a:t>						ANS</a:t>
            </a:r>
            <a:r>
              <a:rPr lang="zh-TW" altLang="zh-TW" sz="2800" dirty="0">
                <a:ea typeface="超研澤中圓" pitchFamily="49" charset="-120"/>
              </a:rPr>
              <a:t>：</a:t>
            </a:r>
            <a:r>
              <a:rPr lang="en-US" altLang="zh-TW" sz="2800" dirty="0">
                <a:ea typeface="超研澤中圓" pitchFamily="49" charset="-120"/>
              </a:rPr>
              <a:t>(B)</a:t>
            </a:r>
            <a:endParaRPr lang="zh-TW" altLang="zh-TW" sz="2800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9289032" cy="1872208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超研澤海報體" pitchFamily="49" charset="-120"/>
              </a:rPr>
              <a:t>小組</a:t>
            </a:r>
            <a:r>
              <a:rPr lang="zh-TW" altLang="en-US" b="1" dirty="0" smtClean="0">
                <a:ea typeface="超研澤海報體" pitchFamily="49" charset="-120"/>
              </a:rPr>
              <a:t>命題</a:t>
            </a:r>
            <a:r>
              <a:rPr lang="en-US" altLang="zh-TW" b="1" dirty="0">
                <a:ea typeface="超研澤海報體" pitchFamily="49" charset="-120"/>
              </a:rPr>
              <a:t/>
            </a:r>
            <a:br>
              <a:rPr lang="en-US" altLang="zh-TW" b="1" dirty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	</a:t>
            </a:r>
            <a:r>
              <a:rPr lang="en-US" altLang="zh-TW" sz="4000" b="1" dirty="0" smtClean="0">
                <a:ea typeface="超研澤海報體" pitchFamily="49" charset="-120"/>
              </a:rPr>
              <a:t>..</a:t>
            </a:r>
            <a:r>
              <a:rPr lang="zh-TW" altLang="en-US" sz="4000" b="1" dirty="0" smtClean="0">
                <a:ea typeface="超研澤海報體" pitchFamily="49" charset="-120"/>
              </a:rPr>
              <a:t>第四題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/>
              <a:t>※</a:t>
            </a:r>
            <a:r>
              <a:rPr lang="zh-TW" altLang="zh-TW" sz="2800" dirty="0">
                <a:ea typeface="超研澤中圓" pitchFamily="49" charset="-120"/>
              </a:rPr>
              <a:t>關於辨識導盲犬的方法，下列何者為非？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A)</a:t>
            </a:r>
            <a:r>
              <a:rPr lang="zh-TW" altLang="zh-TW" sz="2800" dirty="0">
                <a:ea typeface="超研澤中圓" pitchFamily="49" charset="-120"/>
              </a:rPr>
              <a:t>品種為拉不拉多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B)</a:t>
            </a:r>
            <a:r>
              <a:rPr lang="zh-TW" altLang="zh-TW" sz="2800" dirty="0">
                <a:ea typeface="超研澤中圓" pitchFamily="49" charset="-120"/>
              </a:rPr>
              <a:t>配戴導盲鞍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C)</a:t>
            </a:r>
            <a:r>
              <a:rPr lang="zh-TW" altLang="zh-TW" sz="2800" dirty="0">
                <a:ea typeface="超研澤中圓" pitchFamily="49" charset="-120"/>
              </a:rPr>
              <a:t>身著紅色背心</a:t>
            </a:r>
            <a:r>
              <a:rPr lang="en-US" altLang="zh-TW" sz="2800" dirty="0">
                <a:ea typeface="超研澤中圓" pitchFamily="49" charset="-120"/>
              </a:rPr>
              <a:t/>
            </a:r>
            <a:br>
              <a:rPr lang="en-US" altLang="zh-TW" sz="2800" dirty="0">
                <a:ea typeface="超研澤中圓" pitchFamily="49" charset="-120"/>
              </a:rPr>
            </a:br>
            <a:r>
              <a:rPr lang="en-US" altLang="zh-TW" sz="2800" dirty="0">
                <a:ea typeface="超研澤中圓" pitchFamily="49" charset="-120"/>
              </a:rPr>
              <a:t>	(</a:t>
            </a:r>
            <a:r>
              <a:rPr lang="en-US" altLang="zh-TW" sz="2800" dirty="0">
                <a:ea typeface="超研澤中圓" pitchFamily="49" charset="-120"/>
              </a:rPr>
              <a:t>D)</a:t>
            </a:r>
            <a:r>
              <a:rPr lang="zh-TW" altLang="zh-TW" sz="2800" dirty="0">
                <a:ea typeface="超研澤中圓" pitchFamily="49" charset="-120"/>
              </a:rPr>
              <a:t>具有證件，如導盲犬工作證</a:t>
            </a:r>
          </a:p>
          <a:p>
            <a:pPr marL="0" indent="0">
              <a:buNone/>
            </a:pPr>
            <a:endParaRPr lang="en-US" altLang="zh-TW" sz="2800" dirty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en-US" altLang="zh-TW" sz="2800" dirty="0">
                <a:ea typeface="超研澤中圓" pitchFamily="49" charset="-120"/>
              </a:rPr>
              <a:t>					ANS</a:t>
            </a:r>
            <a:r>
              <a:rPr lang="zh-TW" altLang="zh-TW" sz="2800" dirty="0">
                <a:ea typeface="超研澤中圓" pitchFamily="49" charset="-120"/>
              </a:rPr>
              <a:t>：</a:t>
            </a:r>
            <a:r>
              <a:rPr lang="en-US" altLang="zh-TW" sz="2800" dirty="0">
                <a:ea typeface="超研澤中圓" pitchFamily="49" charset="-120"/>
              </a:rPr>
              <a:t>(A)</a:t>
            </a:r>
            <a:endParaRPr lang="zh-TW" altLang="zh-TW" sz="2800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9289032" cy="1872208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超研澤海報體" pitchFamily="49" charset="-120"/>
              </a:rPr>
              <a:t>小組</a:t>
            </a:r>
            <a:r>
              <a:rPr lang="zh-TW" altLang="en-US" b="1" dirty="0" smtClean="0">
                <a:ea typeface="超研澤海報體" pitchFamily="49" charset="-120"/>
              </a:rPr>
              <a:t>命題</a:t>
            </a:r>
            <a:r>
              <a:rPr lang="en-US" altLang="zh-TW" b="1" dirty="0">
                <a:ea typeface="超研澤海報體" pitchFamily="49" charset="-120"/>
              </a:rPr>
              <a:t/>
            </a:r>
            <a:br>
              <a:rPr lang="en-US" altLang="zh-TW" b="1" dirty="0">
                <a:ea typeface="超研澤海報體" pitchFamily="49" charset="-120"/>
              </a:rPr>
            </a:br>
            <a:r>
              <a:rPr lang="en-US" altLang="zh-TW" b="1" dirty="0" smtClean="0">
                <a:ea typeface="超研澤海報體" pitchFamily="49" charset="-120"/>
              </a:rPr>
              <a:t>			</a:t>
            </a:r>
            <a:r>
              <a:rPr lang="en-US" altLang="zh-TW" sz="4000" b="1" dirty="0" smtClean="0">
                <a:ea typeface="超研澤海報體" pitchFamily="49" charset="-120"/>
              </a:rPr>
              <a:t>..</a:t>
            </a:r>
            <a:r>
              <a:rPr lang="zh-TW" altLang="en-US" sz="4000" b="1" dirty="0" smtClean="0">
                <a:ea typeface="超研澤海報體" pitchFamily="49" charset="-120"/>
              </a:rPr>
              <a:t>第五題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dirty="0" smtClean="0"/>
              <a:t>※</a:t>
            </a:r>
            <a:r>
              <a:rPr lang="zh-TW" altLang="zh-TW" sz="2800" dirty="0">
                <a:ea typeface="超研澤中圓" pitchFamily="49" charset="-120"/>
              </a:rPr>
              <a:t>當您遇見導盲犬引導視障者時，必須確實</a:t>
            </a:r>
            <a:r>
              <a:rPr lang="zh-TW" altLang="zh-TW" sz="2800" dirty="0" smtClean="0">
                <a:ea typeface="超研澤中圓" pitchFamily="49" charset="-120"/>
              </a:rPr>
              <a:t>遵守</a:t>
            </a:r>
            <a:r>
              <a:rPr lang="zh-TW" altLang="en-US" sz="2800" dirty="0" smtClean="0">
                <a:ea typeface="超研澤中圓" pitchFamily="49" charset="-120"/>
              </a:rPr>
              <a:t>  </a:t>
            </a:r>
            <a:endParaRPr lang="en-US" altLang="zh-TW" sz="2800" dirty="0" smtClean="0">
              <a:ea typeface="超研澤中圓" pitchFamily="49" charset="-120"/>
            </a:endParaRPr>
          </a:p>
          <a:p>
            <a:pPr marL="0" lvl="0" indent="0">
              <a:buNone/>
            </a:pPr>
            <a:r>
              <a:rPr lang="zh-TW" altLang="en-US" sz="2800" dirty="0">
                <a:ea typeface="超研澤中圓" pitchFamily="49" charset="-120"/>
              </a:rPr>
              <a:t> </a:t>
            </a:r>
            <a:r>
              <a:rPr lang="zh-TW" altLang="en-US" sz="2800" dirty="0" smtClean="0">
                <a:ea typeface="超研澤中圓" pitchFamily="49" charset="-120"/>
              </a:rPr>
              <a:t>  </a:t>
            </a:r>
            <a:r>
              <a:rPr lang="zh-TW" altLang="zh-TW" sz="2800" dirty="0" smtClean="0">
                <a:ea typeface="超研澤中圓" pitchFamily="49" charset="-120"/>
              </a:rPr>
              <a:t>「</a:t>
            </a:r>
            <a:r>
              <a:rPr lang="zh-TW" altLang="zh-TW" sz="2800" dirty="0">
                <a:ea typeface="超研澤中圓" pitchFamily="49" charset="-120"/>
              </a:rPr>
              <a:t>三不一問」守則，下列選項何者錯誤？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(A)</a:t>
            </a:r>
            <a:r>
              <a:rPr lang="zh-TW" altLang="zh-TW" sz="2800" dirty="0">
                <a:ea typeface="超研澤中圓" pitchFamily="49" charset="-120"/>
              </a:rPr>
              <a:t>不</a:t>
            </a:r>
            <a:r>
              <a:rPr lang="zh-TW" altLang="zh-TW" sz="2800" dirty="0">
                <a:ea typeface="超研澤中圓" pitchFamily="49" charset="-120"/>
              </a:rPr>
              <a:t>餵食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(B)</a:t>
            </a:r>
            <a:r>
              <a:rPr lang="zh-TW" altLang="zh-TW" sz="2800" dirty="0">
                <a:ea typeface="超研澤中圓" pitchFamily="49" charset="-120"/>
              </a:rPr>
              <a:t>不</a:t>
            </a:r>
            <a:r>
              <a:rPr lang="zh-TW" altLang="zh-TW" sz="2800" dirty="0">
                <a:ea typeface="超研澤中圓" pitchFamily="49" charset="-120"/>
              </a:rPr>
              <a:t>干擾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(C)</a:t>
            </a:r>
            <a:r>
              <a:rPr lang="zh-TW" altLang="zh-TW" sz="2800" dirty="0">
                <a:ea typeface="超研澤中圓" pitchFamily="49" charset="-120"/>
              </a:rPr>
              <a:t>不</a:t>
            </a:r>
            <a:r>
              <a:rPr lang="zh-TW" altLang="zh-TW" sz="2800" dirty="0">
                <a:ea typeface="超研澤中圓" pitchFamily="49" charset="-120"/>
              </a:rPr>
              <a:t>亂摸</a:t>
            </a:r>
          </a:p>
          <a:p>
            <a:pPr marL="0" lv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(D)</a:t>
            </a:r>
            <a:r>
              <a:rPr lang="zh-TW" altLang="zh-TW" sz="2800" dirty="0">
                <a:ea typeface="超研澤中圓" pitchFamily="49" charset="-120"/>
              </a:rPr>
              <a:t>主動</a:t>
            </a:r>
            <a:r>
              <a:rPr lang="zh-TW" altLang="zh-TW" sz="2800" dirty="0">
                <a:ea typeface="超研澤中圓" pitchFamily="49" charset="-120"/>
              </a:rPr>
              <a:t>詢問</a:t>
            </a:r>
          </a:p>
          <a:p>
            <a:pPr marL="0" indent="0">
              <a:buNone/>
            </a:pPr>
            <a:endParaRPr lang="en-US" altLang="zh-TW" sz="2800" dirty="0">
              <a:ea typeface="超研澤中圓" pitchFamily="49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超研澤中圓" pitchFamily="49" charset="-120"/>
              </a:rPr>
              <a:t>	</a:t>
            </a:r>
            <a:r>
              <a:rPr lang="en-US" altLang="zh-TW" sz="2800" dirty="0">
                <a:ea typeface="超研澤中圓" pitchFamily="49" charset="-120"/>
              </a:rPr>
              <a:t>					ANS</a:t>
            </a:r>
            <a:r>
              <a:rPr lang="zh-TW" altLang="zh-TW" sz="2800" dirty="0">
                <a:ea typeface="超研澤中圓" pitchFamily="49" charset="-120"/>
              </a:rPr>
              <a:t>：</a:t>
            </a:r>
            <a:r>
              <a:rPr lang="en-US" altLang="zh-TW" sz="2800" dirty="0">
                <a:ea typeface="超研澤中圓" pitchFamily="49" charset="-120"/>
              </a:rPr>
              <a:t>(C</a:t>
            </a:r>
            <a:r>
              <a:rPr lang="en-US" altLang="zh-TW" sz="2800" dirty="0">
                <a:ea typeface="超研澤中圓" pitchFamily="49" charset="-120"/>
              </a:rPr>
              <a:t>)</a:t>
            </a:r>
            <a:endParaRPr lang="zh-TW" altLang="zh-TW" sz="2800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白手杖</a:t>
            </a:r>
            <a:r>
              <a:rPr lang="zh-TW" altLang="en-US" sz="2400" b="1" dirty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en-US" altLang="zh-TW" sz="2400" b="1" dirty="0">
                <a:latin typeface="標楷體" pitchFamily="65" charset="-120"/>
                <a:ea typeface="超研澤海報體" pitchFamily="49" charset="-120"/>
              </a:rPr>
              <a:t>V.S</a:t>
            </a:r>
            <a:r>
              <a:rPr lang="zh-TW" altLang="en-US" sz="2400" b="1" dirty="0">
                <a:latin typeface="標楷體" pitchFamily="65" charset="-120"/>
                <a:ea typeface="超研澤海報體" pitchFamily="49" charset="-120"/>
              </a:rPr>
              <a:t> </a:t>
            </a:r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導盲犬</a:t>
            </a:r>
            <a:endParaRPr lang="zh-TW" alt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5" y="1340768"/>
            <a:ext cx="8158631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工作分配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1.</a:t>
            </a:r>
            <a:r>
              <a:rPr lang="zh-TW" altLang="en-US" sz="2500" dirty="0" smtClean="0">
                <a:ea typeface="超研澤中圓" pitchFamily="49" charset="-120"/>
              </a:rPr>
              <a:t>寄養家庭</a:t>
            </a:r>
            <a:r>
              <a:rPr lang="en-US" altLang="zh-TW" sz="2500" dirty="0" smtClean="0">
                <a:ea typeface="超研澤中圓" pitchFamily="49" charset="-120"/>
              </a:rPr>
              <a:t>(</a:t>
            </a:r>
            <a:r>
              <a:rPr lang="zh-TW" altLang="en-US" sz="2500" dirty="0" smtClean="0">
                <a:ea typeface="超研澤中圓" pitchFamily="49" charset="-120"/>
              </a:rPr>
              <a:t>包含過程環境</a:t>
            </a:r>
            <a:r>
              <a:rPr lang="en-US" altLang="zh-TW" sz="2500" dirty="0" smtClean="0">
                <a:ea typeface="超研澤中圓" pitchFamily="49" charset="-120"/>
              </a:rPr>
              <a:t>)-----</a:t>
            </a:r>
            <a:r>
              <a:rPr lang="zh-TW" altLang="en-US" sz="2500" dirty="0" smtClean="0">
                <a:ea typeface="超研澤中圓" pitchFamily="49" charset="-120"/>
              </a:rPr>
              <a:t>陳震宇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2.</a:t>
            </a:r>
            <a:r>
              <a:rPr lang="zh-TW" altLang="en-US" sz="2500" dirty="0" smtClean="0">
                <a:ea typeface="超研澤中圓" pitchFamily="49" charset="-120"/>
              </a:rPr>
              <a:t>訓練師</a:t>
            </a:r>
            <a:r>
              <a:rPr lang="en-US" altLang="zh-TW" sz="2500" dirty="0" smtClean="0">
                <a:ea typeface="超研澤中圓" pitchFamily="49" charset="-120"/>
              </a:rPr>
              <a:t>(</a:t>
            </a:r>
            <a:r>
              <a:rPr lang="zh-TW" altLang="en-US" sz="2500" dirty="0" smtClean="0">
                <a:ea typeface="超研澤中圓" pitchFamily="49" charset="-120"/>
              </a:rPr>
              <a:t>包含環境過程</a:t>
            </a:r>
            <a:r>
              <a:rPr lang="en-US" altLang="zh-TW" sz="2500" dirty="0" smtClean="0">
                <a:ea typeface="超研澤中圓" pitchFamily="49" charset="-120"/>
              </a:rPr>
              <a:t>)------</a:t>
            </a:r>
            <a:r>
              <a:rPr lang="zh-TW" altLang="en-US" sz="2500" dirty="0" smtClean="0">
                <a:ea typeface="超研澤中圓" pitchFamily="49" charset="-120"/>
              </a:rPr>
              <a:t>邱俐瑜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3.</a:t>
            </a:r>
            <a:r>
              <a:rPr lang="zh-TW" altLang="en-US" sz="2500" dirty="0" smtClean="0">
                <a:ea typeface="超研澤中圓" pitchFamily="49" charset="-120"/>
              </a:rPr>
              <a:t>導盲犬退休後生活狀況以及使用者之心態調適</a:t>
            </a:r>
            <a:r>
              <a:rPr lang="en-US" altLang="zh-TW" sz="2500" dirty="0" smtClean="0">
                <a:ea typeface="超研澤中圓" pitchFamily="49" charset="-120"/>
              </a:rPr>
              <a:t>---</a:t>
            </a:r>
            <a:r>
              <a:rPr lang="zh-TW" altLang="en-US" sz="2500" dirty="0" smtClean="0">
                <a:ea typeface="超研澤中圓" pitchFamily="49" charset="-120"/>
              </a:rPr>
              <a:t>徐羽薇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4.</a:t>
            </a:r>
            <a:r>
              <a:rPr lang="zh-TW" altLang="en-US" sz="2500" dirty="0" smtClean="0">
                <a:ea typeface="超研澤中圓" pitchFamily="49" charset="-120"/>
              </a:rPr>
              <a:t>導盲犬種類以及申請過程何注意事項</a:t>
            </a:r>
            <a:r>
              <a:rPr lang="en-US" altLang="zh-TW" sz="2500" dirty="0" smtClean="0">
                <a:ea typeface="超研澤中圓" pitchFamily="49" charset="-120"/>
              </a:rPr>
              <a:t>-------</a:t>
            </a:r>
            <a:r>
              <a:rPr lang="zh-TW" altLang="en-US" sz="2500" dirty="0" smtClean="0">
                <a:ea typeface="超研澤中圓" pitchFamily="49" charset="-120"/>
              </a:rPr>
              <a:t>邱妙楓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5.</a:t>
            </a:r>
            <a:r>
              <a:rPr lang="zh-TW" altLang="en-US" sz="2500" dirty="0" smtClean="0">
                <a:ea typeface="超研澤中圓" pitchFamily="49" charset="-120"/>
              </a:rPr>
              <a:t>法律條款以及新聞議題及相關影片</a:t>
            </a:r>
            <a:r>
              <a:rPr lang="en-US" altLang="zh-TW" sz="2500" dirty="0" smtClean="0">
                <a:ea typeface="超研澤中圓" pitchFamily="49" charset="-120"/>
              </a:rPr>
              <a:t>-------</a:t>
            </a:r>
            <a:r>
              <a:rPr lang="zh-TW" altLang="en-US" sz="2500" dirty="0" smtClean="0">
                <a:ea typeface="超研澤中圓" pitchFamily="49" charset="-120"/>
              </a:rPr>
              <a:t>嚴蕙嘉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6.</a:t>
            </a:r>
            <a:r>
              <a:rPr lang="zh-TW" altLang="en-US" sz="2500" dirty="0" smtClean="0">
                <a:ea typeface="超研澤中圓" pitchFamily="49" charset="-120"/>
              </a:rPr>
              <a:t>訪談文昇及相關整理</a:t>
            </a:r>
            <a:r>
              <a:rPr lang="en-US" altLang="zh-TW" sz="2500" dirty="0" smtClean="0">
                <a:ea typeface="超研澤中圓" pitchFamily="49" charset="-120"/>
              </a:rPr>
              <a:t>-----</a:t>
            </a:r>
            <a:r>
              <a:rPr lang="zh-TW" altLang="en-US" sz="2500" dirty="0" smtClean="0">
                <a:ea typeface="超研澤中圓" pitchFamily="49" charset="-120"/>
              </a:rPr>
              <a:t>江姵萱 陳維竺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7.</a:t>
            </a:r>
            <a:r>
              <a:rPr lang="zh-TW" altLang="en-US" sz="2500" dirty="0" smtClean="0">
                <a:ea typeface="超研澤中圓" pitchFamily="49" charset="-120"/>
              </a:rPr>
              <a:t>導盲犬以及手杖之優劣分析</a:t>
            </a:r>
            <a:r>
              <a:rPr lang="en-US" altLang="zh-TW" sz="2500" dirty="0" smtClean="0">
                <a:ea typeface="超研澤中圓" pitchFamily="49" charset="-120"/>
              </a:rPr>
              <a:t>------</a:t>
            </a:r>
            <a:r>
              <a:rPr lang="zh-TW" altLang="en-US" sz="2500" dirty="0" smtClean="0">
                <a:ea typeface="超研澤中圓" pitchFamily="49" charset="-120"/>
              </a:rPr>
              <a:t>洪琪鈺</a:t>
            </a:r>
          </a:p>
          <a:p>
            <a:pPr marL="0" indent="0">
              <a:buNone/>
            </a:pPr>
            <a:r>
              <a:rPr lang="en-US" altLang="zh-TW" sz="2500" dirty="0" smtClean="0">
                <a:ea typeface="超研澤中圓" pitchFamily="49" charset="-120"/>
              </a:rPr>
              <a:t>8.</a:t>
            </a:r>
            <a:r>
              <a:rPr lang="zh-TW" altLang="en-US" sz="2500" dirty="0" smtClean="0">
                <a:ea typeface="超研澤中圓" pitchFamily="49" charset="-120"/>
              </a:rPr>
              <a:t>統整資料</a:t>
            </a:r>
            <a:r>
              <a:rPr lang="en-US" altLang="zh-TW" sz="2500" dirty="0" smtClean="0">
                <a:ea typeface="超研澤中圓" pitchFamily="49" charset="-120"/>
              </a:rPr>
              <a:t>(PPT</a:t>
            </a:r>
            <a:r>
              <a:rPr lang="zh-TW" altLang="en-US" sz="2500" dirty="0" smtClean="0">
                <a:ea typeface="超研澤中圓" pitchFamily="49" charset="-120"/>
              </a:rPr>
              <a:t>及大綱</a:t>
            </a:r>
            <a:r>
              <a:rPr lang="en-US" altLang="zh-TW" sz="2500" dirty="0" smtClean="0">
                <a:ea typeface="超研澤中圓" pitchFamily="49" charset="-120"/>
              </a:rPr>
              <a:t>)---------</a:t>
            </a:r>
            <a:r>
              <a:rPr lang="zh-TW" altLang="en-US" sz="2500" dirty="0" smtClean="0">
                <a:ea typeface="超研澤中圓" pitchFamily="49" charset="-120"/>
              </a:rPr>
              <a:t>王俊智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參考資源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ea typeface="超研澤中圓" pitchFamily="49" charset="-120"/>
              </a:rPr>
              <a:t>台灣導盲犬協會</a:t>
            </a:r>
            <a:r>
              <a:rPr lang="en-US" altLang="zh-TW" sz="2400" dirty="0" smtClean="0">
                <a:ea typeface="超研澤中圓" pitchFamily="49" charset="-120"/>
              </a:rPr>
              <a:t>( </a:t>
            </a:r>
            <a:r>
              <a:rPr lang="en-US" altLang="zh-TW" sz="2400" dirty="0" smtClean="0">
                <a:ea typeface="超研澤中圓" pitchFamily="49" charset="-120"/>
                <a:hlinkClick r:id="rId2"/>
              </a:rPr>
              <a:t>http://www.guidedog.org.tw/</a:t>
            </a:r>
            <a:r>
              <a:rPr lang="en-US" altLang="zh-TW" sz="2400" dirty="0" smtClean="0">
                <a:ea typeface="超研澤中圓" pitchFamily="49" charset="-120"/>
              </a:rPr>
              <a:t>)</a:t>
            </a:r>
          </a:p>
          <a:p>
            <a:r>
              <a:rPr lang="zh-TW" altLang="en-US" sz="2400" dirty="0" smtClean="0">
                <a:ea typeface="超研澤中圓" pitchFamily="49" charset="-120"/>
              </a:rPr>
              <a:t>走出黑暗</a:t>
            </a:r>
            <a:r>
              <a:rPr lang="en-US" altLang="zh-TW" sz="2400" dirty="0" smtClean="0">
                <a:ea typeface="超研澤中圓" pitchFamily="49" charset="-120"/>
              </a:rPr>
              <a:t>-</a:t>
            </a:r>
            <a:r>
              <a:rPr lang="zh-TW" altLang="en-US" sz="2400" dirty="0" smtClean="0">
                <a:ea typeface="超研澤中圓" pitchFamily="49" charset="-120"/>
              </a:rPr>
              <a:t>淺談定向行動</a:t>
            </a:r>
            <a:endParaRPr lang="en-US" altLang="zh-TW" sz="2400" dirty="0" smtClean="0">
              <a:ea typeface="超研澤中圓" pitchFamily="49" charset="-120"/>
            </a:endParaRPr>
          </a:p>
          <a:p>
            <a:r>
              <a:rPr lang="zh-TW" altLang="en-US" sz="2400" dirty="0" smtClean="0">
                <a:ea typeface="超研澤中圓" pitchFamily="49" charset="-120"/>
              </a:rPr>
              <a:t>啟明苑通訊，</a:t>
            </a:r>
            <a:r>
              <a:rPr lang="en-US" altLang="zh-TW" sz="2400" dirty="0" smtClean="0">
                <a:ea typeface="超研澤中圓" pitchFamily="49" charset="-120"/>
              </a:rPr>
              <a:t>54</a:t>
            </a:r>
            <a:r>
              <a:rPr lang="zh-TW" altLang="en-US" sz="2400" dirty="0" smtClean="0">
                <a:ea typeface="超研澤中圓" pitchFamily="49" charset="-120"/>
              </a:rPr>
              <a:t>期，</a:t>
            </a:r>
            <a:r>
              <a:rPr lang="en-US" altLang="zh-TW" sz="2400" dirty="0" smtClean="0">
                <a:ea typeface="超研澤中圓" pitchFamily="49" charset="-120"/>
              </a:rPr>
              <a:t>95.6</a:t>
            </a:r>
          </a:p>
          <a:p>
            <a:r>
              <a:rPr lang="zh-TW" altLang="zh-TW" sz="2400" dirty="0" smtClean="0">
                <a:ea typeface="超研澤中圓" pitchFamily="49" charset="-120"/>
              </a:rPr>
              <a:t>高雄市導盲犬專區</a:t>
            </a:r>
            <a:r>
              <a:rPr lang="en-US" altLang="zh-TW" sz="2400" dirty="0" smtClean="0">
                <a:ea typeface="超研澤中圓" pitchFamily="49" charset="-120"/>
              </a:rPr>
              <a:t>(</a:t>
            </a:r>
            <a:r>
              <a:rPr lang="en-US" altLang="zh-TW" sz="2400" dirty="0" smtClean="0">
                <a:ea typeface="超研澤中圓" pitchFamily="49" charset="-120"/>
                <a:hlinkClick r:id="rId3"/>
              </a:rPr>
              <a:t>http://socbu1.kcg.gov.tw/dog/profile01.htm</a:t>
            </a:r>
            <a:r>
              <a:rPr lang="en-US" altLang="zh-TW" sz="2400" dirty="0" smtClean="0">
                <a:ea typeface="超研澤中圓" pitchFamily="49" charset="-120"/>
              </a:rPr>
              <a:t>)</a:t>
            </a:r>
          </a:p>
          <a:p>
            <a:r>
              <a:rPr lang="zh-TW" altLang="en-US" sz="2400" dirty="0" smtClean="0">
                <a:ea typeface="超研澤中圓" pitchFamily="49" charset="-120"/>
              </a:rPr>
              <a:t>臺灣導盲犬使用者之經驗與問題研究</a:t>
            </a:r>
            <a:r>
              <a:rPr lang="en-US" altLang="zh-TW" sz="2400" dirty="0" smtClean="0">
                <a:ea typeface="超研澤中圓" pitchFamily="49" charset="-120"/>
              </a:rPr>
              <a:t>(</a:t>
            </a:r>
            <a:r>
              <a:rPr lang="zh-TW" altLang="en-US" sz="2400" dirty="0" smtClean="0">
                <a:ea typeface="超研澤中圓" pitchFamily="49" charset="-120"/>
              </a:rPr>
              <a:t>林萃蘋，</a:t>
            </a:r>
            <a:r>
              <a:rPr lang="en-US" altLang="zh-TW" sz="2400" dirty="0" smtClean="0">
                <a:ea typeface="超研澤中圓" pitchFamily="49" charset="-120"/>
              </a:rPr>
              <a:t>2006)</a:t>
            </a:r>
          </a:p>
          <a:p>
            <a:r>
              <a:rPr lang="zh-TW" altLang="en-US" sz="2400" dirty="0" smtClean="0">
                <a:ea typeface="超研澤中圓" pitchFamily="49" charset="-120"/>
              </a:rPr>
              <a:t>財團法人惠光導盲犬教育基金會</a:t>
            </a:r>
            <a:r>
              <a:rPr lang="en-US" altLang="zh-TW" sz="2400" dirty="0" smtClean="0">
                <a:ea typeface="超研澤中圓" pitchFamily="49" charset="-120"/>
                <a:hlinkClick r:id="rId4"/>
              </a:rPr>
              <a:t>http://www.guidedog.tw/ContentView.php?id=7142a424383841ec8cf7f526fa7b8a68</a:t>
            </a:r>
            <a:endParaRPr lang="en-US" altLang="zh-TW" sz="2400" dirty="0" smtClean="0">
              <a:ea typeface="超研澤中圓" pitchFamily="49" charset="-120"/>
            </a:endParaRPr>
          </a:p>
          <a:p>
            <a:r>
              <a:rPr lang="en-US" altLang="zh-TW" sz="2400" dirty="0">
                <a:ea typeface="超研澤中圓" pitchFamily="49" charset="-120"/>
                <a:hlinkClick r:id="rId5"/>
              </a:rPr>
              <a:t>http://tw.myblog.yahoo.com/jw!SnmlnJaBBRlHU1AMn3r6Kh53Jqpu/article?mid=50</a:t>
            </a:r>
            <a:endParaRPr lang="zh-TW" altLang="zh-TW" sz="2400" dirty="0">
              <a:ea typeface="超研澤中圓" pitchFamily="49" charset="-120"/>
            </a:endParaRPr>
          </a:p>
          <a:p>
            <a:r>
              <a:rPr lang="en-US" altLang="zh-TW" sz="2400" dirty="0">
                <a:ea typeface="超研澤中圓" pitchFamily="49" charset="-120"/>
                <a:hlinkClick r:id="rId6"/>
              </a:rPr>
              <a:t>http://tw.myblog.yahoo.com/jw!pMxJYonFQ0AzYvOtm1kfwQ--/article?mid=51</a:t>
            </a:r>
            <a:endParaRPr lang="zh-TW" altLang="zh-TW" sz="2400" dirty="0">
              <a:ea typeface="超研澤中圓" pitchFamily="49" charset="-120"/>
            </a:endParaRPr>
          </a:p>
          <a:p>
            <a:endParaRPr lang="zh-TW" altLang="en-US" sz="2400" dirty="0" smtClean="0">
              <a:ea typeface="超研澤中圓" pitchFamily="49" charset="-120"/>
            </a:endParaRPr>
          </a:p>
          <a:p>
            <a:endParaRPr lang="en-US" altLang="zh-TW" sz="2400" dirty="0" smtClean="0">
              <a:ea typeface="超研澤中圓" pitchFamily="49" charset="-120"/>
            </a:endParaRPr>
          </a:p>
          <a:p>
            <a:endParaRPr lang="zh-TW" altLang="en-US" dirty="0">
              <a:ea typeface="超研澤中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超研澤海報體" pitchFamily="49" charset="-120"/>
              </a:rPr>
              <a:t>問題一</a:t>
            </a:r>
            <a:endParaRPr lang="zh-TW" altLang="en-US" b="1" dirty="0">
              <a:ea typeface="超研澤海報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超研澤中圓" pitchFamily="49" charset="-120"/>
              </a:rPr>
              <a:t>導盲犬的優點有哪三個</a:t>
            </a:r>
            <a:r>
              <a:rPr lang="zh-TW" altLang="en-US" dirty="0">
                <a:ea typeface="超研澤中圓" pitchFamily="49" charset="-120"/>
              </a:rPr>
              <a:t>「</a:t>
            </a:r>
            <a:r>
              <a:rPr lang="en-US" altLang="zh-TW" dirty="0" smtClean="0">
                <a:ea typeface="超研澤中圓" pitchFamily="49" charset="-120"/>
              </a:rPr>
              <a:t>S</a:t>
            </a:r>
            <a:r>
              <a:rPr lang="zh-TW" altLang="en-US" dirty="0" smtClean="0">
                <a:ea typeface="超研澤中圓" pitchFamily="49" charset="-120"/>
              </a:rPr>
              <a:t>」？</a:t>
            </a:r>
            <a:endParaRPr lang="zh-TW" altLang="en-US" dirty="0">
              <a:ea typeface="超研澤中圓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0" y="5013176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超研澤海報體" pitchFamily="49" charset="-120"/>
              </a:rPr>
              <a:t>導盲犬的種類</a:t>
            </a:r>
          </a:p>
        </p:txBody>
      </p:sp>
    </p:spTree>
    <p:extLst>
      <p:ext uri="{BB962C8B-B14F-4D97-AF65-F5344CB8AC3E}">
        <p14:creationId xmlns:p14="http://schemas.microsoft.com/office/powerpoint/2010/main" val="41475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95592"/>
              </p:ext>
            </p:extLst>
          </p:nvPr>
        </p:nvGraphicFramePr>
        <p:xfrm>
          <a:off x="58130" y="27638"/>
          <a:ext cx="9085872" cy="66531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1422"/>
                <a:gridCol w="1720890"/>
                <a:gridCol w="1720890"/>
                <a:gridCol w="1720890"/>
                <a:gridCol w="1720890"/>
                <a:gridCol w="1720890"/>
              </a:tblGrid>
              <a:tr h="1457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犬種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拉布拉多犬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黃金獵犬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德國狼犬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拳師犬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邊界牧羊犬</a:t>
                      </a:r>
                    </a:p>
                  </a:txBody>
                  <a:tcPr marL="68580" marR="68580" marT="0" marB="0" anchor="ctr"/>
                </a:tc>
              </a:tr>
              <a:tr h="173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個性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敦厚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、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沉著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穩重，喜歡親近人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活潑開朗、靈敏但頑固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靈敏、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具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領域性、支配慾強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粗暴易興奮，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好鬥而具責任感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溫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和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、學習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及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理解力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高</a:t>
                      </a:r>
                    </a:p>
                  </a:txBody>
                  <a:tcPr marL="68580" marR="68580" marT="0" marB="0" anchor="ctr"/>
                </a:tc>
              </a:tr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特色</a:t>
                      </a:r>
                      <a:endParaRPr lang="zh-TW" sz="2400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公認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最適合當導盲犬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的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犬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種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有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”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靈犬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”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之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是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最早導盲專用犬隻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經長期的改良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培育，</a:t>
                      </a: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個性已變得</a:t>
                      </a:r>
                      <a:r>
                        <a:rPr 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溫和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 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體型較小，適合替女性導盲</a:t>
                      </a:r>
                    </a:p>
                  </a:txBody>
                  <a:tcPr marL="68580" marR="68580" marT="0" marB="0" anchor="ctr"/>
                </a:tc>
              </a:tr>
              <a:tr h="310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缺點</a:t>
                      </a:r>
                      <a:endParaRPr lang="zh-TW" sz="2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 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敏感甚至頑固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不太友善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易不專心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超研澤中圓" pitchFamily="49" charset="-120"/>
                          <a:cs typeface="+mn-cs"/>
                        </a:rPr>
                        <a:t> </a:t>
                      </a:r>
                      <a:endParaRPr lang="zh-TW" sz="2400" kern="1200" dirty="0">
                        <a:solidFill>
                          <a:schemeClr val="tx1"/>
                        </a:solidFill>
                        <a:latin typeface="+mn-lt"/>
                        <a:ea typeface="超研澤中圓" pitchFamily="49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3" name="Picture 2" descr="描述: C:\Users\asus\Desktop\691_123665187270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9" y="44624"/>
            <a:ext cx="1356815" cy="13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sus\Desktop\0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9" b="6362"/>
          <a:stretch/>
        </p:blipFill>
        <p:spPr bwMode="auto">
          <a:xfrm>
            <a:off x="2339752" y="48999"/>
            <a:ext cx="1512168" cy="1385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extLst/>
        </p:spPr>
      </p:pic>
      <p:pic>
        <p:nvPicPr>
          <p:cNvPr id="2051" name="Picture 3" descr="描述: C:\Users\asus\Desktop\german_shepherd_dog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8624" r="2208" b="7695"/>
          <a:stretch>
            <a:fillRect/>
          </a:stretch>
        </p:blipFill>
        <p:spPr bwMode="auto">
          <a:xfrm>
            <a:off x="4057869" y="188640"/>
            <a:ext cx="1544453" cy="1146349"/>
          </a:xfrm>
          <a:prstGeom prst="rect">
            <a:avLst/>
          </a:prstGeom>
          <a:solidFill>
            <a:srgbClr val="EDEDED"/>
          </a:solidFill>
        </p:spPr>
      </p:pic>
      <p:pic>
        <p:nvPicPr>
          <p:cNvPr id="2050" name="Picture 2" descr="描述: C:\Users\asus\Desktop\100114170714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1541517" cy="1363834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2" descr="描述: C:\Users\asus\Desktop\16860_200802211037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12" y="44624"/>
            <a:ext cx="1522384" cy="1335037"/>
          </a:xfrm>
          <a:prstGeom prst="rect">
            <a:avLst/>
          </a:prstGeo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4102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2733</Words>
  <Application>Microsoft Office PowerPoint</Application>
  <PresentationFormat>如螢幕大小 (4:3)</PresentationFormat>
  <Paragraphs>357</Paragraphs>
  <Slides>61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Office 佈景主題</vt:lpstr>
      <vt:lpstr>你是我的眼        -認識導盲犬</vt:lpstr>
      <vt:lpstr>大綱</vt:lpstr>
      <vt:lpstr>導盲犬 V.S 白手杖</vt:lpstr>
      <vt:lpstr>白手杖 V.S 導盲犬</vt:lpstr>
      <vt:lpstr>白手杖 V.S 導盲犬</vt:lpstr>
      <vt:lpstr>白手杖 V.S 導盲犬</vt:lpstr>
      <vt:lpstr>問題一</vt:lpstr>
      <vt:lpstr>導盲犬的種類</vt:lpstr>
      <vt:lpstr>PowerPoint 簡報</vt:lpstr>
      <vt:lpstr>PowerPoint 簡報</vt:lpstr>
      <vt:lpstr>問題二</vt:lpstr>
      <vt:lpstr> 導盲犬         寄養家庭  (Puppy Walker)</vt:lpstr>
      <vt:lpstr>導盲犬五階段</vt:lpstr>
      <vt:lpstr>導盲犬五階段</vt:lpstr>
      <vt:lpstr>寄養家庭</vt:lpstr>
      <vt:lpstr>寄養家庭任務</vt:lpstr>
      <vt:lpstr>寄養家庭條件</vt:lpstr>
      <vt:lpstr>寄養家庭培訓方式</vt:lpstr>
      <vt:lpstr>問題三</vt:lpstr>
      <vt:lpstr>導盲犬的訓練</vt:lpstr>
      <vt:lpstr>簡易訓練流程圖</vt:lpstr>
      <vt:lpstr>導盲犬的訓練流程</vt:lpstr>
      <vt:lpstr>導盲犬領域兩大專業人才</vt:lpstr>
      <vt:lpstr> 導盲犬領域兩大專業人才</vt:lpstr>
      <vt:lpstr>導盲犬「訓練師v.s指導員」</vt:lpstr>
      <vt:lpstr>獨立特派員133集【有牠的旅程】</vt:lpstr>
      <vt:lpstr>※補充※ 導盲犬訓練師系列專欄</vt:lpstr>
      <vt:lpstr>問題四</vt:lpstr>
      <vt:lpstr> 導盲犬   退休後的生活狀態    與使用者之調適</vt:lpstr>
      <vt:lpstr>導盲犬退休</vt:lpstr>
      <vt:lpstr>退休後何去何從？</vt:lpstr>
      <vt:lpstr>導盲犬退休後的生活現況</vt:lpstr>
      <vt:lpstr>Aggie退休後的生活現況</vt:lpstr>
      <vt:lpstr>其他國家導盲犬退休生活</vt:lpstr>
      <vt:lpstr>問題五</vt:lpstr>
      <vt:lpstr> 導盲犬申請的   條件與程序</vt:lpstr>
      <vt:lpstr> 申請導盲犬   需要符合甚麼條件呢?</vt:lpstr>
      <vt:lpstr>符合資格者才能申請喔!</vt:lpstr>
      <vt:lpstr>問題六</vt:lpstr>
      <vt:lpstr>導盲犬訪談</vt:lpstr>
      <vt:lpstr>美國受訓回憶難忘</vt:lpstr>
      <vt:lpstr>美國受訓回憶難忘</vt:lpstr>
      <vt:lpstr>導盲犬幫助自己最多的地方</vt:lpstr>
      <vt:lpstr>導盲犬退休時</vt:lpstr>
      <vt:lpstr>導盲犬  相關法規與新聞議題</vt:lpstr>
      <vt:lpstr>導盲犬相關法規</vt:lpstr>
      <vt:lpstr> 導盲犬相關法規--   1.法定身心障礙等級</vt:lpstr>
      <vt:lpstr> 導盲犬相關法規--   2.身心障礙者權益保障法</vt:lpstr>
      <vt:lpstr> 導盲犬相關法規--  3.合格導盲犬導盲幼犬資格認定   及使用管理辦法及修正條文</vt:lpstr>
      <vt:lpstr>新聞議題</vt:lpstr>
      <vt:lpstr>案例1   歧視?法官拒導盲犬入法庭</vt:lpstr>
      <vt:lpstr>案例2 導盲犬登機遭拒 英盲女表「憤怒」</vt:lpstr>
      <vt:lpstr>相關探討</vt:lpstr>
      <vt:lpstr>PowerPoint 簡報</vt:lpstr>
      <vt:lpstr>小組命題    ..第一題</vt:lpstr>
      <vt:lpstr>PowerPoint 簡報</vt:lpstr>
      <vt:lpstr>小組命題    ..第三題</vt:lpstr>
      <vt:lpstr>小組命題    ..第四題</vt:lpstr>
      <vt:lpstr>小組命題    ..第五題</vt:lpstr>
      <vt:lpstr>工作分配</vt:lpstr>
      <vt:lpstr>參考資源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 特殊教育導論（D） 第三組_認識導盲犬及定向行動</dc:title>
  <dc:creator>嚴蕙嘉_x000d_
洪琪鈺_x000d_
陳震宇_x000d_
王俊智_x000d_
邱俐瑜_x000d_
江姵萱_x000d_
陳維竺_x000d_
徐羽薇_x000d_
邱妙</dc:creator>
  <cp:lastModifiedBy>chunchihwang</cp:lastModifiedBy>
  <cp:revision>65</cp:revision>
  <dcterms:created xsi:type="dcterms:W3CDTF">2011-11-17T16:21:04Z</dcterms:created>
  <dcterms:modified xsi:type="dcterms:W3CDTF">2012-01-03T14:14:54Z</dcterms:modified>
</cp:coreProperties>
</file>