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61" r:id="rId5"/>
    <p:sldId id="260" r:id="rId6"/>
    <p:sldId id="258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標題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16" name="日期版面配置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2" name="頁尾版面配置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5" name="投影片編號版面配置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7" name="內容版面配置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字版面配置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9" name="日期版面配置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11" name="頁尾版面配置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6" name="投影片編號版面配置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標題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標題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標題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25" name="文字版面配置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8" name="內容版面配置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標題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2" name="日期版面配置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24" name="頁尾版面配置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標題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內容版面配置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29" name="頁尾版面配置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圖片版面配置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1" name="投影片編號版面配置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標題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6" name="文字版面配置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字版面配置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1" name="日期版面配置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69D5F0C-26EF-44B6-941A-E5EECE44FBD5}" type="datetimeFigureOut">
              <a:rPr lang="zh-TW" altLang="en-US" smtClean="0"/>
              <a:t>2009/4/22</a:t>
            </a:fld>
            <a:endParaRPr lang="zh-TW" altLang="en-US"/>
          </a:p>
        </p:txBody>
      </p:sp>
      <p:sp>
        <p:nvSpPr>
          <p:cNvPr id="28" name="頁尾版面配置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A738C5D-831E-479D-AAB6-65A26B60757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標題版面配置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image" Target="../media/image22.png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5.bin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 smtClean="0"/>
              <a:t>3-5</a:t>
            </a:r>
            <a:r>
              <a:rPr lang="zh-TW" altLang="en-US" dirty="0" smtClean="0"/>
              <a:t>分析一維數據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1800" dirty="0" smtClean="0"/>
              <a:t>集中趨勢統計量</a:t>
            </a:r>
            <a:endParaRPr lang="zh-TW" alt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平均數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 smtClean="0"/>
              <a:t>算術平均數</a:t>
            </a:r>
            <a:r>
              <a:rPr lang="zh-TW" altLang="en-US" sz="2400" dirty="0" smtClean="0"/>
              <a:t>的求法</a:t>
            </a:r>
          </a:p>
          <a:p>
            <a:r>
              <a:rPr lang="en-US" sz="2400" dirty="0" smtClean="0"/>
              <a:t>1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未</a:t>
            </a:r>
            <a:r>
              <a:rPr lang="zh-TW" altLang="en-US" sz="2400" dirty="0" smtClean="0"/>
              <a:t>分組資料之算術平均數：</a:t>
            </a:r>
          </a:p>
          <a:p>
            <a:r>
              <a:rPr lang="zh-TW" altLang="en-US" sz="2400" dirty="0" smtClean="0"/>
              <a:t>設</a:t>
            </a:r>
            <a:r>
              <a:rPr lang="en-US" sz="2400" i="1" dirty="0" smtClean="0"/>
              <a:t>n</a:t>
            </a:r>
            <a:r>
              <a:rPr lang="zh-TW" altLang="en-US" sz="2400" dirty="0" smtClean="0"/>
              <a:t>個數值</a:t>
            </a:r>
            <a:r>
              <a:rPr lang="zh-TW" altLang="en-US" sz="2400" dirty="0" smtClean="0"/>
              <a:t>為    </a:t>
            </a:r>
            <a:r>
              <a:rPr lang="en-US" sz="2400" dirty="0" smtClean="0"/>
              <a:t> </a:t>
            </a:r>
            <a:r>
              <a:rPr lang="zh-TW" altLang="en-US" sz="2400" dirty="0" smtClean="0"/>
              <a:t>                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則其算術平均數為</a:t>
            </a:r>
            <a:r>
              <a:rPr lang="en-US" sz="2400" dirty="0" smtClean="0"/>
              <a:t> </a:t>
            </a:r>
            <a:endParaRPr lang="en-US" sz="2400" dirty="0" smtClean="0"/>
          </a:p>
          <a:p>
            <a:endParaRPr lang="en-US" sz="2400" dirty="0" smtClean="0"/>
          </a:p>
          <a:p>
            <a:endParaRPr lang="zh-TW" altLang="en-US" sz="2400" dirty="0" smtClean="0"/>
          </a:p>
          <a:p>
            <a:r>
              <a:rPr lang="en-US" sz="2400" dirty="0" smtClean="0"/>
              <a:t>2</a:t>
            </a:r>
            <a:r>
              <a:rPr lang="en-US" altLang="zh-TW" sz="2400" dirty="0" smtClean="0"/>
              <a:t>.</a:t>
            </a:r>
            <a:r>
              <a:rPr lang="zh-TW" altLang="en-US" sz="2400" dirty="0" smtClean="0"/>
              <a:t>由</a:t>
            </a:r>
            <a:r>
              <a:rPr lang="zh-TW" altLang="en-US" sz="2400" dirty="0" smtClean="0"/>
              <a:t>已分組資料求算術平均數：</a:t>
            </a:r>
          </a:p>
          <a:p>
            <a:r>
              <a:rPr lang="zh-TW" altLang="en-US" sz="2400" dirty="0" smtClean="0"/>
              <a:t>算術平均數為</a:t>
            </a:r>
            <a:r>
              <a:rPr lang="en-US" sz="2400" dirty="0" smtClean="0"/>
              <a:t> </a:t>
            </a:r>
            <a:r>
              <a:rPr lang="zh-TW" altLang="en-US" sz="2400" dirty="0" smtClean="0"/>
              <a:t>   </a:t>
            </a:r>
            <a:endParaRPr lang="en-US" altLang="zh-TW" sz="2400" dirty="0" smtClean="0"/>
          </a:p>
          <a:p>
            <a:endParaRPr lang="en-US" altLang="zh-TW" sz="2400" dirty="0" smtClean="0"/>
          </a:p>
          <a:p>
            <a:r>
              <a:rPr lang="zh-TW" altLang="en-US" sz="2400" dirty="0" smtClean="0"/>
              <a:t>其中   </a:t>
            </a:r>
            <a:r>
              <a:rPr lang="en-US" sz="2400" dirty="0" smtClean="0"/>
              <a:t> </a:t>
            </a:r>
            <a:r>
              <a:rPr lang="zh-TW" altLang="en-US" sz="2400" dirty="0" smtClean="0"/>
              <a:t>表</a:t>
            </a:r>
            <a:r>
              <a:rPr lang="zh-TW" altLang="en-US" sz="2400" dirty="0" smtClean="0"/>
              <a:t>第</a:t>
            </a:r>
            <a:r>
              <a:rPr lang="en-US" sz="2400" i="1" dirty="0" err="1" smtClean="0"/>
              <a:t>i</a:t>
            </a:r>
            <a:r>
              <a:rPr lang="zh-TW" altLang="en-US" sz="2400" dirty="0" smtClean="0"/>
              <a:t>組的組中點</a:t>
            </a:r>
            <a:r>
              <a:rPr lang="en-US" sz="2400" dirty="0" smtClean="0"/>
              <a:t>, </a:t>
            </a:r>
            <a:r>
              <a:rPr lang="zh-TW" altLang="en-US" sz="2400" dirty="0" smtClean="0"/>
              <a:t>   表</a:t>
            </a:r>
            <a:r>
              <a:rPr lang="zh-TW" altLang="en-US" sz="2400" dirty="0" smtClean="0"/>
              <a:t>第</a:t>
            </a:r>
            <a:r>
              <a:rPr lang="en-US" sz="2400" i="1" dirty="0" err="1" smtClean="0"/>
              <a:t>i</a:t>
            </a:r>
            <a:r>
              <a:rPr lang="zh-TW" altLang="en-US" sz="2400" dirty="0" smtClean="0"/>
              <a:t>組的次數</a:t>
            </a:r>
            <a:r>
              <a:rPr lang="en-US" sz="2400" dirty="0" smtClean="0"/>
              <a:t>,</a:t>
            </a:r>
          </a:p>
          <a:p>
            <a:r>
              <a:rPr lang="en-US" sz="2400" i="1" dirty="0" smtClean="0"/>
              <a:t> </a:t>
            </a:r>
            <a:r>
              <a:rPr lang="en-US" sz="2400" i="1" dirty="0" smtClean="0"/>
              <a:t>k</a:t>
            </a:r>
            <a:r>
              <a:rPr lang="zh-TW" altLang="en-US" sz="2400" dirty="0" smtClean="0"/>
              <a:t>表組數</a:t>
            </a:r>
            <a:r>
              <a:rPr lang="en-US" sz="2400" dirty="0" smtClean="0"/>
              <a:t>, </a:t>
            </a:r>
            <a:r>
              <a:rPr lang="en-US" sz="2400" i="1" dirty="0" smtClean="0"/>
              <a:t>n</a:t>
            </a:r>
            <a:r>
              <a:rPr lang="zh-TW" altLang="en-US" sz="2400" dirty="0" smtClean="0"/>
              <a:t>表總次數</a:t>
            </a:r>
            <a:r>
              <a:rPr lang="en-US" sz="2400" dirty="0" smtClean="0"/>
              <a:t>(</a:t>
            </a:r>
            <a:r>
              <a:rPr lang="zh-TW" altLang="en-US" sz="2400" dirty="0" smtClean="0"/>
              <a:t>各組次數和</a:t>
            </a:r>
            <a:r>
              <a:rPr lang="en-US" sz="2400" dirty="0" smtClean="0"/>
              <a:t>)</a:t>
            </a:r>
            <a:r>
              <a:rPr lang="zh-TW" altLang="en-US" sz="2400" dirty="0" smtClean="0"/>
              <a:t>。</a:t>
            </a:r>
          </a:p>
          <a:p>
            <a:endParaRPr lang="zh-TW" altLang="en-US" sz="24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2428860" y="3000372"/>
          <a:ext cx="3214710" cy="666464"/>
        </p:xfrm>
        <a:graphic>
          <a:graphicData uri="http://schemas.openxmlformats.org/presentationml/2006/ole">
            <p:oleObj spid="_x0000_s3074" name="方程式" r:id="rId3" imgW="2082600" imgH="431640" progId="Equation.3">
              <p:embed/>
            </p:oleObj>
          </a:graphicData>
        </a:graphic>
      </p:graphicFrame>
      <p:graphicFrame>
        <p:nvGraphicFramePr>
          <p:cNvPr id="5" name="物件 4"/>
          <p:cNvGraphicFramePr>
            <a:graphicFrameLocks noChangeAspect="1"/>
          </p:cNvGraphicFramePr>
          <p:nvPr/>
        </p:nvGraphicFramePr>
        <p:xfrm>
          <a:off x="2428860" y="2428868"/>
          <a:ext cx="1509132" cy="371476"/>
        </p:xfrm>
        <a:graphic>
          <a:graphicData uri="http://schemas.openxmlformats.org/presentationml/2006/ole">
            <p:oleObj spid="_x0000_s3075" name="方程式" r:id="rId4" imgW="927000" imgH="22860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2786050" y="4214818"/>
          <a:ext cx="1428760" cy="759029"/>
        </p:xfrm>
        <a:graphic>
          <a:graphicData uri="http://schemas.openxmlformats.org/presentationml/2006/ole">
            <p:oleObj spid="_x0000_s3076" name="方程式" r:id="rId5" imgW="812520" imgH="431640" progId="Equation.3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1285852" y="5000636"/>
          <a:ext cx="357190" cy="535785"/>
        </p:xfrm>
        <a:graphic>
          <a:graphicData uri="http://schemas.openxmlformats.org/presentationml/2006/ole">
            <p:oleObj spid="_x0000_s3077" name="方程式" r:id="rId6" imgW="152280" imgH="228600" progId="Equation.3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3929058" y="5072074"/>
          <a:ext cx="285752" cy="428628"/>
        </p:xfrm>
        <a:graphic>
          <a:graphicData uri="http://schemas.openxmlformats.org/presentationml/2006/ole">
            <p:oleObj spid="_x0000_s3078" name="方程式" r:id="rId7" imgW="152280" imgH="228600" progId="Equation.3">
              <p:embed/>
            </p:oleObj>
          </a:graphicData>
        </a:graphic>
      </p:graphicFrame>
      <p:graphicFrame>
        <p:nvGraphicFramePr>
          <p:cNvPr id="9" name="物件 8"/>
          <p:cNvGraphicFramePr>
            <a:graphicFrameLocks noChangeAspect="1"/>
          </p:cNvGraphicFramePr>
          <p:nvPr/>
        </p:nvGraphicFramePr>
        <p:xfrm>
          <a:off x="1928794" y="642918"/>
          <a:ext cx="357190" cy="485778"/>
        </p:xfrm>
        <a:graphic>
          <a:graphicData uri="http://schemas.openxmlformats.org/presentationml/2006/ole">
            <p:oleObj spid="_x0000_s3079" name="方程式" r:id="rId8" imgW="12672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中位數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將資料由小排到大後表示為</a:t>
            </a:r>
            <a:r>
              <a:rPr lang="en-US" dirty="0" smtClean="0"/>
              <a:t>x</a:t>
            </a:r>
            <a:r>
              <a:rPr lang="en-US" baseline="-25000" dirty="0" smtClean="0"/>
              <a:t>(1)</a:t>
            </a:r>
            <a:r>
              <a:rPr lang="en-US" dirty="0" smtClean="0"/>
              <a:t>,x</a:t>
            </a:r>
            <a:r>
              <a:rPr lang="en-US" baseline="-25000" dirty="0" smtClean="0"/>
              <a:t>(2)</a:t>
            </a:r>
            <a:r>
              <a:rPr lang="en-US" dirty="0" smtClean="0"/>
              <a:t>,x</a:t>
            </a:r>
            <a:r>
              <a:rPr lang="en-US" baseline="-25000" dirty="0" smtClean="0"/>
              <a:t>(3)</a:t>
            </a:r>
            <a:r>
              <a:rPr lang="en-US" dirty="0" smtClean="0"/>
              <a:t>,……,x</a:t>
            </a:r>
            <a:r>
              <a:rPr lang="en-US" baseline="-25000" dirty="0" smtClean="0"/>
              <a:t>(n)</a:t>
            </a:r>
          </a:p>
          <a:p>
            <a:pPr>
              <a:buNone/>
            </a:pPr>
            <a:r>
              <a:rPr lang="zh-TW" altLang="en-US" dirty="0" smtClean="0"/>
              <a:t> 其中</a:t>
            </a:r>
            <a:r>
              <a:rPr lang="en-US" dirty="0" smtClean="0"/>
              <a:t>x</a:t>
            </a:r>
            <a:r>
              <a:rPr lang="en-US" baseline="-25000" dirty="0" smtClean="0"/>
              <a:t>(1)</a:t>
            </a:r>
            <a:r>
              <a:rPr lang="zh-TW" altLang="en-US" dirty="0" smtClean="0"/>
              <a:t>表示最小的數，</a:t>
            </a:r>
            <a:r>
              <a:rPr lang="en-US" dirty="0" smtClean="0"/>
              <a:t> x</a:t>
            </a:r>
            <a:r>
              <a:rPr lang="en-US" baseline="-25000" dirty="0" smtClean="0"/>
              <a:t>(n)</a:t>
            </a:r>
            <a:r>
              <a:rPr lang="zh-TW" altLang="en-US" baseline="-25000" dirty="0" smtClean="0"/>
              <a:t> </a:t>
            </a:r>
            <a:r>
              <a:rPr lang="zh-TW" altLang="en-US" dirty="0" smtClean="0"/>
              <a:t>表示最大的數，</a:t>
            </a:r>
            <a:endParaRPr lang="en-US" altLang="zh-TW" dirty="0" smtClean="0"/>
          </a:p>
          <a:p>
            <a:pPr>
              <a:buNone/>
            </a:pP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en-US" altLang="zh-TW" dirty="0" smtClean="0"/>
              <a:t>n</a:t>
            </a:r>
            <a:r>
              <a:rPr lang="zh-TW" altLang="en-US" dirty="0" smtClean="0"/>
              <a:t>為奇數，則中位數為</a:t>
            </a:r>
            <a:r>
              <a:rPr lang="zh-TW" altLang="en-US" baseline="-25000" dirty="0" smtClean="0"/>
              <a:t> </a:t>
            </a:r>
            <a:r>
              <a:rPr lang="zh-TW" altLang="en-US" dirty="0" smtClean="0"/>
              <a:t>       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endParaRPr lang="en-US" altLang="zh-TW" dirty="0" smtClean="0"/>
          </a:p>
          <a:p>
            <a:pPr>
              <a:buNone/>
            </a:pPr>
            <a:r>
              <a:rPr lang="en-US" altLang="zh-TW" dirty="0" smtClean="0"/>
              <a:t>n</a:t>
            </a:r>
            <a:r>
              <a:rPr lang="zh-TW" altLang="en-US" dirty="0" smtClean="0"/>
              <a:t>為偶數，則中位數為</a:t>
            </a:r>
            <a:endParaRPr lang="en-US" altLang="zh-TW" dirty="0" smtClean="0"/>
          </a:p>
          <a:p>
            <a:pPr>
              <a:buBlip>
                <a:blip r:embed="rId3"/>
              </a:buBlip>
            </a:pPr>
            <a:endParaRPr lang="zh-TW" altLang="en-US" sz="2800" dirty="0"/>
          </a:p>
        </p:txBody>
      </p:sp>
      <p:graphicFrame>
        <p:nvGraphicFramePr>
          <p:cNvPr id="4" name="物件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026" name="方程式" r:id="rId4" imgW="114120" imgH="215640" progId="Equation.3">
              <p:embed/>
            </p:oleObj>
          </a:graphicData>
        </a:graphic>
      </p:graphicFrame>
      <p:graphicFrame>
        <p:nvGraphicFramePr>
          <p:cNvPr id="6" name="物件 5"/>
          <p:cNvGraphicFramePr>
            <a:graphicFrameLocks noChangeAspect="1"/>
          </p:cNvGraphicFramePr>
          <p:nvPr/>
        </p:nvGraphicFramePr>
        <p:xfrm>
          <a:off x="5000628" y="3357562"/>
          <a:ext cx="714380" cy="543635"/>
        </p:xfrm>
        <a:graphic>
          <a:graphicData uri="http://schemas.openxmlformats.org/presentationml/2006/ole">
            <p:oleObj spid="_x0000_s1028" name="方程式" r:id="rId5" imgW="393480" imgH="368280" progId="Equation.3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4786314" y="4572008"/>
          <a:ext cx="1500198" cy="688674"/>
        </p:xfrm>
        <a:graphic>
          <a:graphicData uri="http://schemas.openxmlformats.org/presentationml/2006/ole">
            <p:oleObj spid="_x0000_s1031" name="方程式" r:id="rId6" imgW="838080" imgH="545760" progId="Equation.3">
              <p:embed/>
            </p:oleObj>
          </a:graphicData>
        </a:graphic>
      </p:graphicFrame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1928794" y="571480"/>
          <a:ext cx="806600" cy="571504"/>
        </p:xfrm>
        <a:graphic>
          <a:graphicData uri="http://schemas.openxmlformats.org/presentationml/2006/ole">
            <p:oleObj spid="_x0000_s1032" name="方程式" r:id="rId7" imgW="241200" imgH="177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EX:</a:t>
            </a:r>
            <a:r>
              <a:rPr lang="zh-TW" altLang="en-US" dirty="0" smtClean="0"/>
              <a:t>求中位數</a:t>
            </a:r>
            <a:endParaRPr lang="zh-TW" altLang="en-US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</p:nvPr>
        </p:nvGraphicFramePr>
        <p:xfrm>
          <a:off x="714348" y="1571612"/>
          <a:ext cx="5053020" cy="660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170"/>
                <a:gridCol w="842170"/>
                <a:gridCol w="842170"/>
                <a:gridCol w="842170"/>
                <a:gridCol w="842170"/>
                <a:gridCol w="842170"/>
              </a:tblGrid>
              <a:tr h="330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dirty="0">
                          <a:solidFill>
                            <a:schemeClr val="tx1"/>
                          </a:solidFill>
                        </a:rPr>
                        <a:t>分數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40~50</a:t>
                      </a:r>
                      <a:endParaRPr 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50~60</a:t>
                      </a:r>
                      <a:endParaRPr 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60~70</a:t>
                      </a:r>
                      <a:endParaRPr lang="zh-TW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70~80</a:t>
                      </a:r>
                      <a:endParaRPr lang="zh-TW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>
                          <a:solidFill>
                            <a:schemeClr val="tx1"/>
                          </a:solidFill>
                        </a:rPr>
                        <a:t>80~90</a:t>
                      </a:r>
                      <a:endParaRPr lang="zh-TW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33019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>
                          <a:solidFill>
                            <a:schemeClr val="tx1"/>
                          </a:solidFill>
                        </a:rPr>
                        <a:t>人數</a:t>
                      </a: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TW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643042" y="2357430"/>
          <a:ext cx="3286148" cy="1500198"/>
        </p:xfrm>
        <a:graphic>
          <a:graphicData uri="http://schemas.openxmlformats.org/drawingml/2006/table">
            <a:tbl>
              <a:tblPr/>
              <a:tblGrid>
                <a:gridCol w="812704"/>
                <a:gridCol w="706698"/>
                <a:gridCol w="1766746"/>
              </a:tblGrid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Times New Roman"/>
                          <a:ea typeface="標楷體"/>
                        </a:rPr>
                        <a:t>組別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人數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latin typeface="Times New Roman"/>
                          <a:ea typeface="標楷體"/>
                        </a:rPr>
                        <a:t>以下累積次數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40~50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2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latin typeface="Times New Roman"/>
                          <a:ea typeface="標楷體"/>
                        </a:rPr>
                        <a:t>2</a:t>
                      </a:r>
                      <a:endParaRPr lang="zh-TW" sz="1200" kern="100" dirty="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50~60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7=2+5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60~70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12=7+5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70~80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17=12+5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80~90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20=17+3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3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200" kern="100">
                          <a:latin typeface="Times New Roman"/>
                          <a:ea typeface="標楷體"/>
                        </a:rPr>
                        <a:t>合計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>
                          <a:latin typeface="Times New Roman"/>
                          <a:ea typeface="標楷體"/>
                        </a:rPr>
                        <a:t>20</a:t>
                      </a:r>
                      <a:endParaRPr lang="zh-TW" sz="1200" kern="100">
                        <a:latin typeface="Times New Roman"/>
                        <a:ea typeface="新細明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200" kern="100" dirty="0">
                        <a:latin typeface="Times New Roman"/>
                        <a:ea typeface="標楷體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內容版面配置區 2"/>
          <p:cNvSpPr txBox="1">
            <a:spLocks/>
          </p:cNvSpPr>
          <p:nvPr/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kumimoji="0" lang="en-US" altLang="zh-TW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r>
              <a:rPr lang="en-US" altLang="zh-TW" sz="3200" dirty="0" smtClean="0">
                <a:solidFill>
                  <a:schemeClr val="tx2"/>
                </a:solidFill>
              </a:rPr>
              <a:t>Sol: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lang="en-US" altLang="zh-TW" sz="3200" dirty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lang="en-US" altLang="zh-TW" sz="3200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lang="zh-TW" altLang="en-US" sz="3200" dirty="0">
                <a:solidFill>
                  <a:schemeClr val="tx2"/>
                </a:solidFill>
              </a:rPr>
              <a:t>知道</a:t>
            </a:r>
            <a:r>
              <a:rPr lang="zh-TW" altLang="en-US" sz="3200" dirty="0" smtClean="0">
                <a:solidFill>
                  <a:schemeClr val="tx2"/>
                </a:solidFill>
              </a:rPr>
              <a:t>中位數應在</a:t>
            </a:r>
            <a:r>
              <a:rPr lang="en-US" altLang="zh-TW" sz="3200" dirty="0" smtClean="0">
                <a:solidFill>
                  <a:schemeClr val="tx2"/>
                </a:solidFill>
              </a:rPr>
              <a:t>60~70</a:t>
            </a:r>
            <a:r>
              <a:rPr lang="zh-TW" altLang="en-US" sz="3200" dirty="0" smtClean="0">
                <a:solidFill>
                  <a:schemeClr val="tx2"/>
                </a:solidFill>
              </a:rPr>
              <a:t>之間，代公式</a:t>
            </a:r>
            <a:endParaRPr lang="en-US" altLang="zh-TW" sz="3200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lang="en-US" altLang="zh-TW" sz="3200" dirty="0" smtClean="0">
              <a:solidFill>
                <a:schemeClr val="tx2"/>
              </a:solidFill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"/>
              <a:tabLst/>
              <a:defRPr/>
            </a:pPr>
            <a:endParaRPr lang="en-US" altLang="zh-TW" sz="3200" dirty="0">
              <a:solidFill>
                <a:schemeClr val="tx2"/>
              </a:solidFill>
            </a:endParaRPr>
          </a:p>
        </p:txBody>
      </p:sp>
      <p:pic>
        <p:nvPicPr>
          <p:cNvPr id="4099" name="Picture 3" descr="已分組中位數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4714884"/>
            <a:ext cx="2275094" cy="104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物件 9"/>
          <p:cNvGraphicFramePr>
            <a:graphicFrameLocks noChangeAspect="1"/>
          </p:cNvGraphicFramePr>
          <p:nvPr/>
        </p:nvGraphicFramePr>
        <p:xfrm>
          <a:off x="714347" y="4643446"/>
          <a:ext cx="2332105" cy="785818"/>
        </p:xfrm>
        <a:graphic>
          <a:graphicData uri="http://schemas.openxmlformats.org/presentationml/2006/ole">
            <p:oleObj spid="_x0000_s4100" name="方程式" r:id="rId4" imgW="1168200" imgH="393480" progId="Equation.3">
              <p:embed/>
            </p:oleObj>
          </a:graphicData>
        </a:graphic>
      </p:graphicFrame>
      <p:graphicFrame>
        <p:nvGraphicFramePr>
          <p:cNvPr id="4101" name="Object 5"/>
          <p:cNvGraphicFramePr>
            <a:graphicFrameLocks noChangeAspect="1"/>
          </p:cNvGraphicFramePr>
          <p:nvPr/>
        </p:nvGraphicFramePr>
        <p:xfrm>
          <a:off x="3857620" y="4857760"/>
          <a:ext cx="1090613" cy="355600"/>
        </p:xfrm>
        <a:graphic>
          <a:graphicData uri="http://schemas.openxmlformats.org/presentationml/2006/ole">
            <p:oleObj spid="_x0000_s4101" name="方程式" r:id="rId5" imgW="545760" imgH="1774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補充</a:t>
            </a:r>
            <a:r>
              <a:rPr lang="en-US" altLang="zh-TW" dirty="0" smtClean="0"/>
              <a:t>:</a:t>
            </a:r>
            <a:r>
              <a:rPr lang="zh-TW" altLang="en-US" dirty="0" smtClean="0"/>
              <a:t>已分組資料的中位數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將</a:t>
            </a:r>
            <a:r>
              <a:rPr lang="zh-TW" altLang="en-US" dirty="0" smtClean="0"/>
              <a:t>資料分組得以下累積次數分配表</a:t>
            </a:r>
            <a:r>
              <a:rPr lang="en-US" dirty="0" smtClean="0"/>
              <a:t>, </a:t>
            </a:r>
            <a:r>
              <a:rPr lang="zh-TW" altLang="en-US" dirty="0" smtClean="0"/>
              <a:t>確定</a:t>
            </a:r>
            <a:r>
              <a:rPr lang="zh-TW" altLang="en-US" dirty="0" smtClean="0"/>
              <a:t>中位數</a:t>
            </a:r>
            <a:r>
              <a:rPr lang="zh-TW" altLang="en-US" dirty="0" smtClean="0"/>
              <a:t>在</a:t>
            </a:r>
            <a:r>
              <a:rPr lang="zh-TW" altLang="en-US" dirty="0" smtClean="0"/>
              <a:t>那一組；</a:t>
            </a:r>
            <a:r>
              <a:rPr lang="zh-TW" altLang="en-US" dirty="0" smtClean="0"/>
              <a:t>則</a:t>
            </a:r>
            <a:endParaRPr lang="en-US" altLang="zh-TW" dirty="0" smtClean="0"/>
          </a:p>
          <a:p>
            <a:endParaRPr lang="en-US" dirty="0" smtClean="0"/>
          </a:p>
          <a:p>
            <a:pPr>
              <a:buNone/>
            </a:pPr>
            <a:endParaRPr lang="zh-TW" altLang="en-US" dirty="0" smtClean="0"/>
          </a:p>
          <a:p>
            <a:r>
              <a:rPr lang="zh-TW" altLang="en-US" dirty="0" smtClean="0"/>
              <a:t>其中   </a:t>
            </a:r>
            <a:r>
              <a:rPr lang="en-US" dirty="0" smtClean="0"/>
              <a:t> </a:t>
            </a:r>
            <a:r>
              <a:rPr lang="zh-TW" altLang="en-US" dirty="0" smtClean="0"/>
              <a:t>、  </a:t>
            </a:r>
            <a:r>
              <a:rPr lang="en-US" dirty="0" smtClean="0"/>
              <a:t> </a:t>
            </a:r>
            <a:r>
              <a:rPr lang="zh-TW" altLang="en-US" dirty="0" smtClean="0"/>
              <a:t>、   </a:t>
            </a:r>
            <a:r>
              <a:rPr lang="en-US" dirty="0" smtClean="0"/>
              <a:t> </a:t>
            </a:r>
            <a:r>
              <a:rPr lang="zh-TW" altLang="en-US" dirty="0" smtClean="0"/>
              <a:t>分別</a:t>
            </a:r>
            <a:r>
              <a:rPr lang="zh-TW" altLang="en-US" dirty="0" smtClean="0"/>
              <a:t>為</a:t>
            </a:r>
            <a:endParaRPr lang="en-US" altLang="zh-TW" dirty="0" smtClean="0"/>
          </a:p>
          <a:p>
            <a:r>
              <a:rPr lang="zh-TW" altLang="en-US" dirty="0" smtClean="0"/>
              <a:t>該</a:t>
            </a:r>
            <a:r>
              <a:rPr lang="zh-TW" altLang="en-US" dirty="0" smtClean="0"/>
              <a:t>組的上限、下限</a:t>
            </a:r>
            <a:r>
              <a:rPr lang="zh-TW" altLang="en-US" dirty="0" smtClean="0"/>
              <a:t>、次數</a:t>
            </a:r>
            <a:endParaRPr lang="en-US" altLang="zh-TW" dirty="0" smtClean="0"/>
          </a:p>
          <a:p>
            <a:r>
              <a:rPr lang="en-US" dirty="0" smtClean="0"/>
              <a:t>      </a:t>
            </a:r>
            <a:r>
              <a:rPr lang="zh-TW" altLang="en-US" dirty="0" smtClean="0"/>
              <a:t>為</a:t>
            </a:r>
            <a:r>
              <a:rPr lang="zh-TW" altLang="en-US" dirty="0" smtClean="0"/>
              <a:t>上一組的以下累積次數</a:t>
            </a:r>
            <a:r>
              <a:rPr lang="en-US" dirty="0" smtClean="0"/>
              <a:t>)</a:t>
            </a:r>
            <a:endParaRPr lang="zh-TW" altLang="en-US" dirty="0" smtClean="0"/>
          </a:p>
          <a:p>
            <a:endParaRPr lang="zh-TW" altLang="en-US" dirty="0"/>
          </a:p>
        </p:txBody>
      </p:sp>
      <p:pic>
        <p:nvPicPr>
          <p:cNvPr id="5121" name="Picture 1" descr="已分組中位數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2500306"/>
            <a:ext cx="4143404" cy="190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530350" y="2714625"/>
          <a:ext cx="1938338" cy="1000125"/>
        </p:xfrm>
        <a:graphic>
          <a:graphicData uri="http://schemas.openxmlformats.org/presentationml/2006/ole">
            <p:oleObj spid="_x0000_s5122" name="方程式" r:id="rId4" imgW="1180800" imgH="60948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1714480" y="3857628"/>
          <a:ext cx="357190" cy="428628"/>
        </p:xfrm>
        <a:graphic>
          <a:graphicData uri="http://schemas.openxmlformats.org/presentationml/2006/ole">
            <p:oleObj spid="_x0000_s5123" name="方程式" r:id="rId5" imgW="190440" imgH="228600" progId="Equation.3">
              <p:embed/>
            </p:oleObj>
          </a:graphicData>
        </a:graphic>
      </p:graphicFrame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2357422" y="3857628"/>
          <a:ext cx="285752" cy="395657"/>
        </p:xfrm>
        <a:graphic>
          <a:graphicData uri="http://schemas.openxmlformats.org/presentationml/2006/ole">
            <p:oleObj spid="_x0000_s5124" name="方程式" r:id="rId6" imgW="164880" imgH="228600" progId="Equation.3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3071802" y="3857628"/>
          <a:ext cx="312738" cy="444498"/>
        </p:xfrm>
        <a:graphic>
          <a:graphicData uri="http://schemas.openxmlformats.org/presentationml/2006/ole">
            <p:oleObj spid="_x0000_s5125" name="方程式" r:id="rId7" imgW="152280" imgH="228600" progId="Equation.3">
              <p:embed/>
            </p:oleObj>
          </a:graphicData>
        </a:graphic>
      </p:graphicFrame>
      <p:graphicFrame>
        <p:nvGraphicFramePr>
          <p:cNvPr id="5126" name="Object 6"/>
          <p:cNvGraphicFramePr>
            <a:graphicFrameLocks noChangeAspect="1"/>
          </p:cNvGraphicFramePr>
          <p:nvPr/>
        </p:nvGraphicFramePr>
        <p:xfrm>
          <a:off x="785786" y="5143512"/>
          <a:ext cx="500066" cy="428628"/>
        </p:xfrm>
        <a:graphic>
          <a:graphicData uri="http://schemas.openxmlformats.org/presentationml/2006/ole">
            <p:oleObj spid="_x0000_s5126" name="方程式" r:id="rId8" imgW="2664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眾</a:t>
            </a:r>
            <a:r>
              <a:rPr lang="zh-TW" altLang="en-US" dirty="0" smtClean="0"/>
              <a:t>數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en-US" altLang="zh-TW" dirty="0" smtClean="0"/>
              <a:t>.</a:t>
            </a:r>
            <a:r>
              <a:rPr lang="zh-TW" altLang="en-US" dirty="0" smtClean="0"/>
              <a:t>由</a:t>
            </a:r>
            <a:r>
              <a:rPr lang="zh-TW" altLang="en-US" dirty="0" smtClean="0"/>
              <a:t>未分組資料求眾數</a:t>
            </a:r>
            <a:r>
              <a:rPr lang="en-US" dirty="0" smtClean="0"/>
              <a:t> : </a:t>
            </a:r>
            <a:r>
              <a:rPr lang="zh-TW" altLang="en-US" dirty="0" smtClean="0"/>
              <a:t>將資料排序後</a:t>
            </a:r>
            <a:r>
              <a:rPr lang="en-US" dirty="0" smtClean="0"/>
              <a:t>, </a:t>
            </a:r>
            <a:r>
              <a:rPr lang="zh-TW" altLang="en-US" dirty="0" smtClean="0"/>
              <a:t>計算出現次數最多的數值即為眾數。但是若數值資料為一連續變量</a:t>
            </a:r>
            <a:r>
              <a:rPr lang="en-US" dirty="0" smtClean="0"/>
              <a:t>, </a:t>
            </a:r>
            <a:r>
              <a:rPr lang="zh-TW" altLang="en-US" dirty="0" smtClean="0"/>
              <a:t>嚴格講起來</a:t>
            </a:r>
            <a:r>
              <a:rPr lang="en-US" dirty="0" smtClean="0"/>
              <a:t>, </a:t>
            </a:r>
            <a:r>
              <a:rPr lang="zh-TW" altLang="en-US" dirty="0" smtClean="0"/>
              <a:t>不經四捨五入是不會完全相同的。</a:t>
            </a:r>
          </a:p>
          <a:p>
            <a:r>
              <a:rPr lang="en-US" dirty="0" smtClean="0"/>
              <a:t>2</a:t>
            </a:r>
            <a:r>
              <a:rPr lang="en-US" altLang="zh-TW" dirty="0" smtClean="0"/>
              <a:t>.</a:t>
            </a:r>
            <a:r>
              <a:rPr lang="zh-TW" altLang="en-US" dirty="0" smtClean="0"/>
              <a:t>由</a:t>
            </a:r>
            <a:r>
              <a:rPr lang="zh-TW" altLang="en-US" dirty="0" smtClean="0"/>
              <a:t>已分組資料求眾數</a:t>
            </a:r>
            <a:r>
              <a:rPr lang="en-US" dirty="0" smtClean="0"/>
              <a:t> : </a:t>
            </a:r>
            <a:r>
              <a:rPr lang="zh-TW" altLang="en-US" dirty="0" smtClean="0"/>
              <a:t>從次數分配直方圖觀察</a:t>
            </a:r>
            <a:r>
              <a:rPr lang="en-US" dirty="0" smtClean="0"/>
              <a:t>, </a:t>
            </a:r>
            <a:r>
              <a:rPr lang="zh-TW" altLang="en-US" dirty="0" smtClean="0"/>
              <a:t>在最高峰值的那一組</a:t>
            </a:r>
            <a:r>
              <a:rPr lang="en-US" dirty="0" smtClean="0"/>
              <a:t>, </a:t>
            </a:r>
            <a:r>
              <a:rPr lang="zh-TW" altLang="en-US" dirty="0" smtClean="0"/>
              <a:t>即為眾數組。</a:t>
            </a:r>
          </a:p>
          <a:p>
            <a:endParaRPr lang="zh-TW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皮爾森偏態法則</a:t>
            </a:r>
            <a:r>
              <a:rPr lang="en-US" altLang="zh-TW" dirty="0" smtClean="0"/>
              <a:t>(P206)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                 左偏                         右偏</a:t>
            </a:r>
            <a:endParaRPr lang="en-US" altLang="zh-TW" dirty="0" smtClean="0"/>
          </a:p>
          <a:p>
            <a:pPr>
              <a:buNone/>
            </a:pPr>
            <a:r>
              <a:rPr lang="zh-TW" altLang="en-US" dirty="0" smtClean="0"/>
              <a:t> </a:t>
            </a:r>
            <a:r>
              <a:rPr lang="zh-TW" altLang="en-US" dirty="0" smtClean="0"/>
              <a:t>             </a:t>
            </a:r>
            <a:r>
              <a:rPr lang="zh-TW" altLang="en-US" sz="2000" dirty="0" smtClean="0">
                <a:solidFill>
                  <a:srgbClr val="00B050"/>
                </a:solidFill>
              </a:rPr>
              <a:t>平均數</a:t>
            </a:r>
            <a:r>
              <a:rPr lang="zh-TW" altLang="en-US" sz="2000" dirty="0" smtClean="0">
                <a:solidFill>
                  <a:srgbClr val="00B0F0"/>
                </a:solidFill>
              </a:rPr>
              <a:t>中位數</a:t>
            </a:r>
            <a:r>
              <a:rPr lang="zh-TW" altLang="en-US" sz="2000" dirty="0" smtClean="0"/>
              <a:t>眾數                  眾數</a:t>
            </a:r>
            <a:r>
              <a:rPr lang="zh-TW" altLang="en-US" sz="2000" dirty="0" smtClean="0">
                <a:solidFill>
                  <a:srgbClr val="00B0F0"/>
                </a:solidFill>
              </a:rPr>
              <a:t>中位數</a:t>
            </a:r>
            <a:r>
              <a:rPr lang="zh-TW" altLang="en-US" sz="2000" dirty="0" smtClean="0">
                <a:solidFill>
                  <a:srgbClr val="00B050"/>
                </a:solidFill>
              </a:rPr>
              <a:t>平均數</a:t>
            </a:r>
            <a:endParaRPr lang="en-US" altLang="zh-TW" sz="20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n-US" altLang="zh-TW" sz="20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zh-TW" altLang="en-US" sz="2000" dirty="0" smtClean="0">
                <a:solidFill>
                  <a:srgbClr val="00B050"/>
                </a:solidFill>
              </a:rPr>
              <a:t>    補充公式   </a:t>
            </a:r>
          </a:p>
        </p:txBody>
      </p:sp>
      <p:pic>
        <p:nvPicPr>
          <p:cNvPr id="4" name="圖片 3" descr="446px-Skewness_Statistics_svg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1285860"/>
            <a:ext cx="7013504" cy="2500330"/>
          </a:xfrm>
          <a:prstGeom prst="rect">
            <a:avLst/>
          </a:prstGeom>
        </p:spPr>
      </p:pic>
      <p:cxnSp>
        <p:nvCxnSpPr>
          <p:cNvPr id="6" name="直線接點 5"/>
          <p:cNvCxnSpPr/>
          <p:nvPr/>
        </p:nvCxnSpPr>
        <p:spPr>
          <a:xfrm rot="5400000">
            <a:off x="2429654" y="2428074"/>
            <a:ext cx="171451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接點 6"/>
          <p:cNvCxnSpPr/>
          <p:nvPr/>
        </p:nvCxnSpPr>
        <p:spPr>
          <a:xfrm rot="5400000">
            <a:off x="4429918" y="2428074"/>
            <a:ext cx="1714512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接點 9"/>
          <p:cNvCxnSpPr/>
          <p:nvPr/>
        </p:nvCxnSpPr>
        <p:spPr>
          <a:xfrm rot="5400000">
            <a:off x="2250265" y="2536025"/>
            <a:ext cx="1500198" cy="158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接點 10"/>
          <p:cNvCxnSpPr/>
          <p:nvPr/>
        </p:nvCxnSpPr>
        <p:spPr>
          <a:xfrm rot="5400000">
            <a:off x="4842000" y="2535231"/>
            <a:ext cx="1500198" cy="1588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接點 12"/>
          <p:cNvCxnSpPr/>
          <p:nvPr/>
        </p:nvCxnSpPr>
        <p:spPr>
          <a:xfrm rot="5400000">
            <a:off x="2178033" y="2607463"/>
            <a:ext cx="1358116" cy="79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接點 13"/>
          <p:cNvCxnSpPr/>
          <p:nvPr/>
        </p:nvCxnSpPr>
        <p:spPr>
          <a:xfrm rot="16200000" flipH="1">
            <a:off x="5037917" y="2605893"/>
            <a:ext cx="1357322" cy="314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物件 16"/>
          <p:cNvGraphicFramePr>
            <a:graphicFrameLocks noChangeAspect="1"/>
          </p:cNvGraphicFramePr>
          <p:nvPr/>
        </p:nvGraphicFramePr>
        <p:xfrm>
          <a:off x="1857356" y="5357826"/>
          <a:ext cx="2857520" cy="571504"/>
        </p:xfrm>
        <a:graphic>
          <a:graphicData uri="http://schemas.openxmlformats.org/presentationml/2006/ole">
            <p:oleObj spid="_x0000_s19458" name="方程式" r:id="rId4" imgW="12063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旅程">
  <a:themeElements>
    <a:clrScheme name="旅程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旅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旅程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105</TotalTime>
  <Words>331</Words>
  <Application>Microsoft Office PowerPoint</Application>
  <PresentationFormat>如螢幕大小 (4:3)</PresentationFormat>
  <Paragraphs>77</Paragraphs>
  <Slides>7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9" baseType="lpstr">
      <vt:lpstr>旅程</vt:lpstr>
      <vt:lpstr>Microsoft 方程式編輯器 3.0</vt:lpstr>
      <vt:lpstr>3-5分析一維數據</vt:lpstr>
      <vt:lpstr>平均數</vt:lpstr>
      <vt:lpstr>中位數</vt:lpstr>
      <vt:lpstr>EX:求中位數</vt:lpstr>
      <vt:lpstr>補充:已分組資料的中位數</vt:lpstr>
      <vt:lpstr>眾數</vt:lpstr>
      <vt:lpstr>皮爾森偏態法則(P206)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3-5分析一維數據</dc:title>
  <dc:creator>廖信行</dc:creator>
  <cp:lastModifiedBy>廖信行</cp:lastModifiedBy>
  <cp:revision>11</cp:revision>
  <dcterms:created xsi:type="dcterms:W3CDTF">2009-04-22T15:25:57Z</dcterms:created>
  <dcterms:modified xsi:type="dcterms:W3CDTF">2009-04-22T17:11:36Z</dcterms:modified>
</cp:coreProperties>
</file>