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88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2009/4/22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3-5</a:t>
            </a:r>
            <a:r>
              <a:rPr lang="zh-TW" altLang="en-US" dirty="0" smtClean="0"/>
              <a:t>分析一維數據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/>
              <a:t>統計圖表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資料的類型</a:t>
            </a:r>
            <a:r>
              <a:rPr lang="en-US" altLang="zh-TW" dirty="0" smtClean="0"/>
              <a:t>:</a:t>
            </a:r>
            <a:r>
              <a:rPr lang="zh-TW" altLang="en-US" dirty="0" smtClean="0"/>
              <a:t>離散</a:t>
            </a:r>
            <a:r>
              <a:rPr lang="zh-TW" altLang="en-US" dirty="0" smtClean="0"/>
              <a:t>型資料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名目資料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名目尺度</a:t>
            </a:r>
            <a:r>
              <a:rPr lang="en-US" altLang="zh-TW" dirty="0" smtClean="0"/>
              <a:t>nominal </a:t>
            </a:r>
            <a:r>
              <a:rPr lang="en-US" altLang="zh-TW" dirty="0" smtClean="0"/>
              <a:t>scale)</a:t>
            </a:r>
            <a:r>
              <a:rPr lang="en-US" altLang="zh-TW" dirty="0" smtClean="0"/>
              <a:t>:</a:t>
            </a:r>
            <a:r>
              <a:rPr lang="zh-TW" altLang="en-US" dirty="0" smtClean="0"/>
              <a:t>一般</a:t>
            </a:r>
            <a:r>
              <a:rPr lang="zh-TW" altLang="en-US" dirty="0" smtClean="0"/>
              <a:t>分類資料，之間沒有大小之分</a:t>
            </a:r>
          </a:p>
          <a:p>
            <a:r>
              <a:rPr lang="en-US" sz="2600" dirty="0" smtClean="0"/>
              <a:t>Ex1</a:t>
            </a:r>
            <a:r>
              <a:rPr lang="zh-TW" altLang="en-US" sz="2600" dirty="0" smtClean="0"/>
              <a:t>：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男生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女生</a:t>
            </a:r>
            <a:r>
              <a:rPr lang="en-US" sz="2600" dirty="0" smtClean="0"/>
              <a:t>”</a:t>
            </a:r>
            <a:endParaRPr lang="zh-TW" altLang="en-US" sz="2600" dirty="0" smtClean="0"/>
          </a:p>
          <a:p>
            <a:r>
              <a:rPr lang="en-US" sz="2600" dirty="0" smtClean="0"/>
              <a:t>Ex2</a:t>
            </a:r>
            <a:r>
              <a:rPr lang="zh-TW" altLang="en-US" sz="2600" dirty="0" smtClean="0"/>
              <a:t>：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佛教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基督教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天主教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道教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回教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、</a:t>
            </a:r>
            <a:r>
              <a:rPr lang="en-US" sz="2600" dirty="0" smtClean="0"/>
              <a:t>”</a:t>
            </a:r>
            <a:r>
              <a:rPr lang="zh-TW" altLang="en-US" sz="2600" dirty="0" smtClean="0"/>
              <a:t>其他</a:t>
            </a:r>
            <a:r>
              <a:rPr lang="en-US" sz="2600" dirty="0" smtClean="0"/>
              <a:t>”</a:t>
            </a:r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次序</a:t>
            </a:r>
            <a:r>
              <a:rPr lang="zh-TW" altLang="en-US" dirty="0" smtClean="0"/>
              <a:t>資料</a:t>
            </a:r>
            <a:r>
              <a:rPr lang="zh-TW" altLang="en-US" dirty="0" smtClean="0"/>
              <a:t>（序列尺度</a:t>
            </a:r>
            <a:r>
              <a:rPr lang="en-US" altLang="zh-TW" dirty="0" smtClean="0"/>
              <a:t>ordinal </a:t>
            </a:r>
            <a:r>
              <a:rPr lang="en-US" altLang="zh-TW" dirty="0" smtClean="0"/>
              <a:t>scale</a:t>
            </a:r>
            <a:r>
              <a:rPr lang="zh-TW" altLang="en-US" dirty="0" smtClean="0"/>
              <a:t>） </a:t>
            </a:r>
            <a:r>
              <a:rPr lang="en-US" altLang="zh-TW" dirty="0" smtClean="0"/>
              <a:t>: </a:t>
            </a:r>
            <a:r>
              <a:rPr lang="zh-TW" altLang="en-US" dirty="0" smtClean="0"/>
              <a:t>資料之間有次序概念</a:t>
            </a:r>
          </a:p>
          <a:p>
            <a:r>
              <a:rPr lang="en-US" sz="2600" dirty="0" smtClean="0"/>
              <a:t>Ex1</a:t>
            </a:r>
            <a:r>
              <a:rPr lang="zh-TW" altLang="en-US" sz="2600" dirty="0" smtClean="0"/>
              <a:t>：冠軍、亞軍、季軍、殿軍</a:t>
            </a:r>
          </a:p>
          <a:p>
            <a:r>
              <a:rPr lang="en-US" sz="2600" dirty="0" smtClean="0"/>
              <a:t>Ex2</a:t>
            </a:r>
            <a:r>
              <a:rPr lang="zh-TW" altLang="en-US" sz="2600" dirty="0" smtClean="0"/>
              <a:t>：</a:t>
            </a:r>
            <a:r>
              <a:rPr lang="en-US" sz="2600" dirty="0" smtClean="0"/>
              <a:t>”1”</a:t>
            </a:r>
            <a:r>
              <a:rPr lang="zh-TW" altLang="en-US" sz="2600" dirty="0" smtClean="0"/>
              <a:t>表示非常贊成、</a:t>
            </a:r>
            <a:r>
              <a:rPr lang="en-US" sz="2600" dirty="0" smtClean="0"/>
              <a:t>”2”</a:t>
            </a:r>
            <a:r>
              <a:rPr lang="zh-TW" altLang="en-US" sz="2600" dirty="0" smtClean="0"/>
              <a:t>表示贊成、</a:t>
            </a:r>
            <a:r>
              <a:rPr lang="en-US" sz="2600" dirty="0" smtClean="0"/>
              <a:t>”3”</a:t>
            </a:r>
            <a:r>
              <a:rPr lang="zh-TW" altLang="en-US" sz="2600" dirty="0" smtClean="0"/>
              <a:t>表示沒意見、</a:t>
            </a:r>
            <a:r>
              <a:rPr lang="en-US" sz="2600" dirty="0" smtClean="0"/>
              <a:t>”4”</a:t>
            </a:r>
            <a:r>
              <a:rPr lang="zh-TW" altLang="en-US" sz="2600" dirty="0" smtClean="0"/>
              <a:t>表示反對、</a:t>
            </a:r>
            <a:r>
              <a:rPr lang="en-US" sz="2600" dirty="0" smtClean="0"/>
              <a:t>”5”</a:t>
            </a:r>
            <a:r>
              <a:rPr lang="zh-TW" altLang="en-US" sz="2600" dirty="0" smtClean="0"/>
              <a:t>表示非常反對</a:t>
            </a:r>
          </a:p>
          <a:p>
            <a:endParaRPr lang="zh-TW" altLang="en-US" sz="26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資料的類型</a:t>
            </a:r>
            <a:r>
              <a:rPr lang="en-US" altLang="zh-TW" dirty="0" smtClean="0"/>
              <a:t>:</a:t>
            </a:r>
            <a:r>
              <a:rPr lang="zh-TW" altLang="en-US" dirty="0" smtClean="0"/>
              <a:t>連續</a:t>
            </a:r>
            <a:r>
              <a:rPr lang="zh-TW" altLang="en-US" dirty="0" smtClean="0"/>
              <a:t>型資料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zh-TW" altLang="en-US" dirty="0" smtClean="0"/>
              <a:t>兩</a:t>
            </a:r>
            <a:r>
              <a:rPr lang="zh-TW" altLang="en-US" dirty="0" smtClean="0"/>
              <a:t>個數據之間</a:t>
            </a:r>
            <a:r>
              <a:rPr lang="zh-TW" altLang="en-US" dirty="0" smtClean="0"/>
              <a:t>可以存在另一個</a:t>
            </a:r>
            <a:r>
              <a:rPr lang="zh-TW" altLang="en-US" dirty="0" smtClean="0"/>
              <a:t>數據</a:t>
            </a:r>
            <a:r>
              <a:rPr lang="en-US" dirty="0" smtClean="0"/>
              <a:t>(</a:t>
            </a:r>
            <a:r>
              <a:rPr lang="zh-TW" altLang="en-US" dirty="0" smtClean="0"/>
              <a:t>資料較緊密</a:t>
            </a:r>
            <a:r>
              <a:rPr lang="en-US" dirty="0" smtClean="0"/>
              <a:t>)</a:t>
            </a:r>
            <a:endParaRPr lang="zh-TW" altLang="en-US" dirty="0" smtClean="0"/>
          </a:p>
          <a:p>
            <a:r>
              <a:rPr lang="en-US" sz="2800" dirty="0" smtClean="0"/>
              <a:t> Ex</a:t>
            </a:r>
            <a:r>
              <a:rPr lang="zh-TW" altLang="en-US" sz="2800" dirty="0" smtClean="0"/>
              <a:t>：重量、長度、容量、身高、體重</a:t>
            </a:r>
            <a:r>
              <a:rPr lang="en-US" sz="2800" dirty="0" smtClean="0"/>
              <a:t>…</a:t>
            </a:r>
            <a:r>
              <a:rPr lang="zh-TW" altLang="en-US" sz="2800" dirty="0" smtClean="0"/>
              <a:t>等等。</a:t>
            </a:r>
          </a:p>
          <a:p>
            <a:r>
              <a:rPr lang="zh-TW" altLang="en-US" dirty="0" smtClean="0">
                <a:solidFill>
                  <a:srgbClr val="5D2884"/>
                </a:solidFill>
              </a:rPr>
              <a:t>補充</a:t>
            </a:r>
            <a:r>
              <a:rPr lang="en-US" altLang="zh-TW" dirty="0" smtClean="0">
                <a:solidFill>
                  <a:srgbClr val="5D2884"/>
                </a:solidFill>
              </a:rPr>
              <a:t>:3.</a:t>
            </a:r>
            <a:r>
              <a:rPr lang="zh-TW" altLang="en-US" dirty="0" smtClean="0">
                <a:solidFill>
                  <a:srgbClr val="5D2884"/>
                </a:solidFill>
              </a:rPr>
              <a:t>等距尺度（</a:t>
            </a:r>
            <a:r>
              <a:rPr lang="en-US" altLang="zh-TW" dirty="0" smtClean="0">
                <a:solidFill>
                  <a:srgbClr val="5D2884"/>
                </a:solidFill>
              </a:rPr>
              <a:t>interval scale</a:t>
            </a:r>
            <a:r>
              <a:rPr lang="zh-TW" altLang="en-US" dirty="0" smtClean="0">
                <a:solidFill>
                  <a:srgbClr val="5D2884"/>
                </a:solidFill>
              </a:rPr>
              <a:t>）</a:t>
            </a:r>
          </a:p>
          <a:p>
            <a:pPr lvl="1"/>
            <a:r>
              <a:rPr lang="zh-TW" altLang="en-US" dirty="0" smtClean="0">
                <a:solidFill>
                  <a:srgbClr val="5D2884"/>
                </a:solidFill>
              </a:rPr>
              <a:t>等距尺度是一組具有連續性、單位又相等的數值。</a:t>
            </a:r>
          </a:p>
          <a:p>
            <a:pPr lvl="1"/>
            <a:r>
              <a:rPr lang="zh-TW" altLang="en-US" dirty="0" smtClean="0">
                <a:solidFill>
                  <a:srgbClr val="5D2884"/>
                </a:solidFill>
              </a:rPr>
              <a:t>例如</a:t>
            </a:r>
            <a:r>
              <a:rPr lang="zh-TW" altLang="en-US" dirty="0" smtClean="0">
                <a:solidFill>
                  <a:srgbClr val="5D2884"/>
                </a:solidFill>
              </a:rPr>
              <a:t>：溫度（攝氏、華氏）、年度（民國、西元）。</a:t>
            </a:r>
          </a:p>
          <a:p>
            <a:r>
              <a:rPr lang="en-US" altLang="zh-TW" dirty="0" smtClean="0">
                <a:solidFill>
                  <a:srgbClr val="5D2884"/>
                </a:solidFill>
              </a:rPr>
              <a:t>4.</a:t>
            </a:r>
            <a:r>
              <a:rPr lang="zh-TW" altLang="en-US" dirty="0" smtClean="0">
                <a:solidFill>
                  <a:srgbClr val="5D2884"/>
                </a:solidFill>
              </a:rPr>
              <a:t>比例尺度（</a:t>
            </a:r>
            <a:r>
              <a:rPr lang="en-US" altLang="zh-TW" dirty="0" smtClean="0">
                <a:solidFill>
                  <a:srgbClr val="5D2884"/>
                </a:solidFill>
              </a:rPr>
              <a:t>ratio scale</a:t>
            </a:r>
            <a:r>
              <a:rPr lang="zh-TW" altLang="en-US" dirty="0" smtClean="0">
                <a:solidFill>
                  <a:srgbClr val="5D2884"/>
                </a:solidFill>
              </a:rPr>
              <a:t>）</a:t>
            </a:r>
          </a:p>
          <a:p>
            <a:pPr lvl="1"/>
            <a:r>
              <a:rPr lang="zh-TW" altLang="en-US" dirty="0" smtClean="0">
                <a:solidFill>
                  <a:srgbClr val="5D2884"/>
                </a:solidFill>
              </a:rPr>
              <a:t>比例尺度具有等距尺度的全部特徵，而且有「真正零點」。</a:t>
            </a:r>
          </a:p>
          <a:p>
            <a:pPr lvl="1"/>
            <a:r>
              <a:rPr lang="zh-TW" altLang="en-US" dirty="0" smtClean="0">
                <a:solidFill>
                  <a:srgbClr val="5D2884"/>
                </a:solidFill>
              </a:rPr>
              <a:t>比例尺度的數值之間有相等的比例（</a:t>
            </a:r>
            <a:r>
              <a:rPr lang="en-US" altLang="zh-TW" dirty="0" smtClean="0">
                <a:solidFill>
                  <a:srgbClr val="5D2884"/>
                </a:solidFill>
              </a:rPr>
              <a:t>ratio</a:t>
            </a:r>
            <a:r>
              <a:rPr lang="zh-TW" altLang="en-US" dirty="0" smtClean="0">
                <a:solidFill>
                  <a:srgbClr val="5D2884"/>
                </a:solidFill>
              </a:rPr>
              <a:t>），不僅可以加減，也可以作乘除的運算。</a:t>
            </a:r>
          </a:p>
          <a:p>
            <a:pPr lvl="1"/>
            <a:r>
              <a:rPr lang="zh-TW" altLang="en-US" dirty="0" smtClean="0">
                <a:solidFill>
                  <a:srgbClr val="5D2884"/>
                </a:solidFill>
              </a:rPr>
              <a:t>例如：距離、時間、長度、重量。</a:t>
            </a:r>
            <a:endParaRPr lang="zh-TW" altLang="en-US" dirty="0">
              <a:solidFill>
                <a:srgbClr val="5D288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連續型資料經過適當的分組可以轉換成離散型資料</a:t>
            </a:r>
          </a:p>
          <a:p>
            <a:r>
              <a:rPr lang="en-US" dirty="0" smtClean="0"/>
              <a:t>Ex</a:t>
            </a:r>
            <a:r>
              <a:rPr lang="zh-TW" altLang="en-US" dirty="0" smtClean="0"/>
              <a:t>：將身高做分組：</a:t>
            </a:r>
            <a:r>
              <a:rPr lang="en-US" dirty="0" smtClean="0"/>
              <a:t>160</a:t>
            </a:r>
            <a:r>
              <a:rPr lang="zh-TW" altLang="en-US" dirty="0" smtClean="0"/>
              <a:t>公分以下為矮小，</a:t>
            </a:r>
            <a:r>
              <a:rPr lang="en-US" dirty="0" smtClean="0"/>
              <a:t>160~175</a:t>
            </a:r>
            <a:r>
              <a:rPr lang="zh-TW" altLang="en-US" dirty="0" smtClean="0"/>
              <a:t>為中等，</a:t>
            </a:r>
            <a:r>
              <a:rPr lang="en-US" dirty="0" smtClean="0"/>
              <a:t>175</a:t>
            </a:r>
            <a:r>
              <a:rPr lang="zh-TW" altLang="en-US" dirty="0" smtClean="0"/>
              <a:t>以上為高大。</a:t>
            </a:r>
          </a:p>
          <a:p>
            <a:r>
              <a:rPr lang="zh-TW" altLang="en-US" dirty="0" smtClean="0"/>
              <a:t>補充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5D2884"/>
                </a:solidFill>
              </a:rPr>
              <a:t>比例</a:t>
            </a:r>
            <a:r>
              <a:rPr lang="zh-TW" altLang="en-US" dirty="0" smtClean="0">
                <a:solidFill>
                  <a:srgbClr val="5D2884"/>
                </a:solidFill>
              </a:rPr>
              <a:t>尺度</a:t>
            </a:r>
            <a:r>
              <a:rPr lang="en-US" altLang="zh-TW" dirty="0" smtClean="0">
                <a:solidFill>
                  <a:srgbClr val="5D2884"/>
                </a:solidFill>
              </a:rPr>
              <a:t>&gt;</a:t>
            </a:r>
            <a:r>
              <a:rPr lang="zh-TW" altLang="en-US" dirty="0" smtClean="0">
                <a:solidFill>
                  <a:srgbClr val="5D2884"/>
                </a:solidFill>
              </a:rPr>
              <a:t>等距尺度</a:t>
            </a:r>
            <a:r>
              <a:rPr lang="en-US" altLang="zh-TW" dirty="0" smtClean="0">
                <a:solidFill>
                  <a:srgbClr val="5D2884"/>
                </a:solidFill>
              </a:rPr>
              <a:t>&gt;</a:t>
            </a:r>
            <a:r>
              <a:rPr lang="zh-TW" altLang="en-US" dirty="0" smtClean="0"/>
              <a:t>次序資料</a:t>
            </a:r>
            <a:r>
              <a:rPr lang="en-US" altLang="zh-TW" dirty="0" smtClean="0"/>
              <a:t>&gt;</a:t>
            </a:r>
            <a:r>
              <a:rPr lang="zh-TW" altLang="en-US" dirty="0" smtClean="0"/>
              <a:t>名目資料</a:t>
            </a:r>
            <a:endParaRPr lang="en-US" altLang="zh-TW" dirty="0" smtClean="0"/>
          </a:p>
          <a:p>
            <a:r>
              <a:rPr lang="zh-TW" altLang="en-US" dirty="0" smtClean="0"/>
              <a:t>較</a:t>
            </a:r>
            <a:r>
              <a:rPr lang="zh-TW" altLang="en-US" dirty="0" smtClean="0"/>
              <a:t>高階的尺度可以降為低階的尺度，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 smtClean="0"/>
              <a:t>什麼是</a:t>
            </a:r>
            <a:r>
              <a:rPr lang="en-US" dirty="0" smtClean="0"/>
              <a:t>”</a:t>
            </a:r>
            <a:r>
              <a:rPr lang="zh-TW" altLang="en-US" dirty="0" smtClean="0"/>
              <a:t>次數分配表</a:t>
            </a:r>
            <a:r>
              <a:rPr lang="en-US" dirty="0" smtClean="0"/>
              <a:t>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zh-TW" altLang="en-US" dirty="0" smtClean="0"/>
              <a:t>次數分配表</a:t>
            </a:r>
            <a:r>
              <a:rPr lang="en-US" dirty="0" smtClean="0"/>
              <a:t>”</a:t>
            </a:r>
            <a:r>
              <a:rPr lang="zh-TW" altLang="en-US" dirty="0" smtClean="0"/>
              <a:t>是將一組數據分成「幾個組別」，然後再將統計資料中每一組出現的次數，做成一個表；次數分配表可以作為畫圖</a:t>
            </a:r>
            <a:r>
              <a:rPr lang="en-US" dirty="0" smtClean="0"/>
              <a:t>(</a:t>
            </a:r>
            <a:r>
              <a:rPr lang="zh-TW" altLang="en-US" dirty="0" smtClean="0"/>
              <a:t>如直方圖、長條圖</a:t>
            </a:r>
            <a:r>
              <a:rPr lang="en-US" dirty="0" smtClean="0"/>
              <a:t>)</a:t>
            </a:r>
            <a:r>
              <a:rPr lang="zh-TW" altLang="en-US" dirty="0" smtClean="0"/>
              <a:t>的依據</a:t>
            </a:r>
          </a:p>
          <a:p>
            <a:pPr lvl="0"/>
            <a:r>
              <a:rPr lang="zh-TW" altLang="en-US" dirty="0" smtClean="0"/>
              <a:t>次數分配表的用途？</a:t>
            </a:r>
          </a:p>
          <a:p>
            <a:pPr>
              <a:buNone/>
            </a:pPr>
            <a:r>
              <a:rPr lang="zh-TW" altLang="en-US" dirty="0" smtClean="0"/>
              <a:t>   將</a:t>
            </a:r>
            <a:r>
              <a:rPr lang="zh-TW" altLang="en-US" dirty="0" smtClean="0"/>
              <a:t>一堆凌亂的數據整理成易於瀏覽的資料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連續型的次數分配</a:t>
            </a:r>
            <a:r>
              <a:rPr lang="zh-TW" altLang="en-US" dirty="0" smtClean="0"/>
              <a:t>表製作流程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A:</a:t>
            </a:r>
            <a:r>
              <a:rPr lang="zh-TW" altLang="en-US" b="1" dirty="0" smtClean="0"/>
              <a:t>資料排序</a:t>
            </a:r>
            <a:r>
              <a:rPr lang="en-US" altLang="zh-TW" b="1" dirty="0" smtClean="0"/>
              <a:t>:</a:t>
            </a:r>
            <a:r>
              <a:rPr lang="zh-TW" altLang="en-US" dirty="0" smtClean="0"/>
              <a:t>先</a:t>
            </a:r>
            <a:r>
              <a:rPr lang="zh-TW" altLang="en-US" dirty="0" smtClean="0"/>
              <a:t>作「排序」的動作。排序可以看出整個資料的趨勢，也可以算出最大值、最小值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dirty="0" smtClean="0"/>
              <a:t>B.</a:t>
            </a:r>
            <a:r>
              <a:rPr lang="zh-TW" altLang="en-US" b="1" dirty="0" smtClean="0"/>
              <a:t>決定組</a:t>
            </a:r>
            <a:r>
              <a:rPr lang="zh-TW" altLang="en-US" b="1" dirty="0" smtClean="0"/>
              <a:t>數</a:t>
            </a:r>
            <a:r>
              <a:rPr lang="en-US" altLang="zh-TW" b="1" dirty="0" smtClean="0"/>
              <a:t>:</a:t>
            </a:r>
            <a:r>
              <a:rPr lang="zh-TW" altLang="en-US" dirty="0" smtClean="0"/>
              <a:t>次數</a:t>
            </a:r>
            <a:r>
              <a:rPr lang="zh-TW" altLang="en-US" dirty="0" smtClean="0"/>
              <a:t>分配表的</a:t>
            </a:r>
            <a:r>
              <a:rPr lang="en-US" dirty="0" smtClean="0"/>
              <a:t>”</a:t>
            </a:r>
            <a:r>
              <a:rPr lang="zh-TW" altLang="en-US" dirty="0" smtClean="0"/>
              <a:t>組數</a:t>
            </a:r>
            <a:r>
              <a:rPr lang="en-US" dirty="0" smtClean="0"/>
              <a:t>”</a:t>
            </a:r>
            <a:r>
              <a:rPr lang="zh-TW" altLang="en-US" dirty="0" smtClean="0"/>
              <a:t>通常是</a:t>
            </a:r>
            <a:r>
              <a:rPr lang="en-US" dirty="0" smtClean="0"/>
              <a:t>5~25</a:t>
            </a:r>
            <a:r>
              <a:rPr lang="zh-TW" altLang="en-US" dirty="0" smtClean="0"/>
              <a:t>組。組數太多則每組次數太少，反之，組數太少則每組次數太多；此兩種情形皆無法看出資料分部的型態。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C.</a:t>
            </a:r>
            <a:r>
              <a:rPr lang="zh-TW" altLang="en-US" b="1" dirty="0" smtClean="0"/>
              <a:t>決定組</a:t>
            </a:r>
            <a:r>
              <a:rPr lang="zh-TW" altLang="en-US" b="1" dirty="0" smtClean="0"/>
              <a:t>距</a:t>
            </a:r>
            <a:r>
              <a:rPr lang="en-US" altLang="zh-TW" b="1" dirty="0" smtClean="0"/>
              <a:t>:</a:t>
            </a:r>
            <a:r>
              <a:rPr lang="zh-TW" altLang="en-US" dirty="0" smtClean="0"/>
              <a:t>次數</a:t>
            </a:r>
            <a:r>
              <a:rPr lang="zh-TW" altLang="en-US" dirty="0" smtClean="0"/>
              <a:t>分配表中每一組相同的寬度，這共同寬度稱為</a:t>
            </a:r>
            <a:r>
              <a:rPr lang="en-US" dirty="0" smtClean="0"/>
              <a:t>”</a:t>
            </a:r>
            <a:r>
              <a:rPr lang="zh-TW" altLang="en-US" dirty="0" smtClean="0"/>
              <a:t>組距</a:t>
            </a:r>
            <a:r>
              <a:rPr lang="en-US" dirty="0" smtClean="0"/>
              <a:t>”(</a:t>
            </a:r>
            <a:r>
              <a:rPr lang="zh-TW" altLang="en-US" dirty="0" smtClean="0"/>
              <a:t>或稱</a:t>
            </a:r>
            <a:r>
              <a:rPr lang="en-US" dirty="0" smtClean="0"/>
              <a:t>”</a:t>
            </a:r>
            <a:r>
              <a:rPr lang="zh-TW" altLang="en-US" dirty="0" smtClean="0"/>
              <a:t>組寬</a:t>
            </a:r>
            <a:r>
              <a:rPr lang="en-US" dirty="0" smtClean="0"/>
              <a:t>”)</a:t>
            </a:r>
            <a:r>
              <a:rPr lang="zh-TW" altLang="en-US" dirty="0" smtClean="0"/>
              <a:t>，通常取全部資料的最大值和最小值的差距，再除以組數，然後再取近似且較易計算者當做組距，</a:t>
            </a:r>
            <a:r>
              <a:rPr lang="zh-TW" altLang="en-US" dirty="0" smtClean="0"/>
              <a:t>即</a:t>
            </a:r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</a:t>
            </a:r>
            <a:r>
              <a:rPr lang="zh-TW" altLang="en-US" sz="3600" dirty="0" smtClean="0"/>
              <a:t>組</a:t>
            </a:r>
            <a:r>
              <a:rPr lang="zh-TW" altLang="en-US" sz="3600" dirty="0" smtClean="0"/>
              <a:t>距</a:t>
            </a:r>
            <a:r>
              <a:rPr lang="en-US" sz="3600" dirty="0" smtClean="0"/>
              <a:t> </a:t>
            </a:r>
            <a:endParaRPr lang="en-US" sz="3600" dirty="0" smtClean="0"/>
          </a:p>
          <a:p>
            <a:r>
              <a:rPr lang="en-US" dirty="0" smtClean="0"/>
              <a:t>(</a:t>
            </a:r>
            <a:r>
              <a:rPr lang="en-US" dirty="0" smtClean="0"/>
              <a:t>H</a:t>
            </a:r>
            <a:r>
              <a:rPr lang="zh-TW" altLang="en-US" dirty="0" smtClean="0"/>
              <a:t>是資料的最大值、</a:t>
            </a:r>
            <a:r>
              <a:rPr lang="en-US" dirty="0" smtClean="0"/>
              <a:t>L</a:t>
            </a:r>
            <a:r>
              <a:rPr lang="zh-TW" altLang="en-US" dirty="0" smtClean="0"/>
              <a:t>是資料的最小值、</a:t>
            </a:r>
            <a:r>
              <a:rPr lang="en-US" dirty="0" smtClean="0"/>
              <a:t>k</a:t>
            </a:r>
            <a:r>
              <a:rPr lang="zh-TW" altLang="en-US" dirty="0" smtClean="0"/>
              <a:t>是組數</a:t>
            </a:r>
            <a:r>
              <a:rPr lang="en-US" dirty="0" smtClean="0"/>
              <a:t>)</a:t>
            </a:r>
            <a:endParaRPr lang="zh-TW" altLang="en-US" dirty="0" smtClean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368800" y="3346450"/>
          <a:ext cx="406400" cy="165100"/>
        </p:xfrm>
        <a:graphic>
          <a:graphicData uri="http://schemas.openxmlformats.org/presentationml/2006/ole">
            <p:oleObj spid="_x0000_s1026" name="方程式" r:id="rId3" imgW="406080" imgH="16488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928926" y="4071942"/>
          <a:ext cx="1147749" cy="807363"/>
        </p:xfrm>
        <a:graphic>
          <a:graphicData uri="http://schemas.openxmlformats.org/presentationml/2006/ole">
            <p:oleObj spid="_x0000_s1027" name="方程式" r:id="rId4" imgW="55872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離散型圖表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長條圖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圓餅圖</a:t>
            </a:r>
            <a:r>
              <a:rPr lang="en-US" altLang="zh-TW" dirty="0" smtClean="0"/>
              <a:t>(</a:t>
            </a:r>
            <a:r>
              <a:rPr lang="zh-TW" altLang="en-US" dirty="0" smtClean="0"/>
              <a:t>圓面積圖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連續型資料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直方圖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折線圖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/>
              <a:t>     次數分配折線圖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/>
              <a:t>     相對次數分配折線圖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/>
              <a:t>     累積次數分配曲線圖</a:t>
            </a:r>
            <a:endParaRPr lang="en-US" altLang="zh-TW" dirty="0" smtClean="0"/>
          </a:p>
          <a:p>
            <a:r>
              <a:rPr lang="zh-TW" altLang="en-US" dirty="0" smtClean="0"/>
              <a:t>      相對累積</a:t>
            </a:r>
            <a:r>
              <a:rPr lang="zh-TW" altLang="en-US" dirty="0" smtClean="0"/>
              <a:t>次數分配曲線</a:t>
            </a:r>
            <a:r>
              <a:rPr lang="zh-TW" altLang="en-US" dirty="0" smtClean="0"/>
              <a:t>圖 </a:t>
            </a:r>
            <a:endParaRPr lang="en-US" altLang="zh-TW" dirty="0" smtClean="0"/>
          </a:p>
        </p:txBody>
      </p:sp>
      <p:sp>
        <p:nvSpPr>
          <p:cNvPr id="4" name="左大括弧 3"/>
          <p:cNvSpPr/>
          <p:nvPr/>
        </p:nvSpPr>
        <p:spPr>
          <a:xfrm>
            <a:off x="857224" y="2928934"/>
            <a:ext cx="428628" cy="64294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左大括弧 5"/>
          <p:cNvSpPr/>
          <p:nvPr/>
        </p:nvSpPr>
        <p:spPr>
          <a:xfrm>
            <a:off x="857224" y="4143380"/>
            <a:ext cx="428628" cy="64294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610</Words>
  <PresentationFormat>如螢幕大小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1" baseType="lpstr">
      <vt:lpstr>旅程</vt:lpstr>
      <vt:lpstr>Microsoft 方程式編輯器 3.0</vt:lpstr>
      <vt:lpstr>3-5分析一維數據 </vt:lpstr>
      <vt:lpstr>資料的類型:離散型資料</vt:lpstr>
      <vt:lpstr>資料的類型:連續型資料</vt:lpstr>
      <vt:lpstr>投影片 4</vt:lpstr>
      <vt:lpstr>什麼是”次數分配表”</vt:lpstr>
      <vt:lpstr>連續型的次數分配表製作流程</vt:lpstr>
      <vt:lpstr>投影片 7</vt:lpstr>
      <vt:lpstr>離散型圖表</vt:lpstr>
      <vt:lpstr>連續型資料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cp:lastModifiedBy>廖信行</cp:lastModifiedBy>
  <cp:revision>9</cp:revision>
  <dcterms:modified xsi:type="dcterms:W3CDTF">2009-04-22T15:25:38Z</dcterms:modified>
</cp:coreProperties>
</file>