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9" r:id="rId4"/>
    <p:sldId id="260" r:id="rId5"/>
    <p:sldId id="263" r:id="rId6"/>
    <p:sldId id="264" r:id="rId7"/>
    <p:sldId id="262" r:id="rId8"/>
    <p:sldId id="258" r:id="rId9"/>
    <p:sldId id="265" r:id="rId10"/>
    <p:sldId id="266" r:id="rId11"/>
    <p:sldId id="267" r:id="rId12"/>
    <p:sldId id="271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2009/4/23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3-4 </a:t>
            </a:r>
            <a:r>
              <a:rPr lang="zh-TW" altLang="en-US" b="1" dirty="0" smtClean="0"/>
              <a:t>統計資料的來源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mtClean="0"/>
              <a:t>http://web.cc.ntnu.edu.tw/~49440233/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(1)</a:t>
            </a:r>
            <a:r>
              <a:rPr lang="zh-TW" altLang="en-US" sz="3200" dirty="0" smtClean="0"/>
              <a:t>簡單隨機抽樣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抽樣時不掺入人為因素，是一種公平的抽樣方法；母群體中每一個體抽中的機會均等。</a:t>
            </a:r>
          </a:p>
          <a:p>
            <a:r>
              <a:rPr lang="zh-TW" altLang="en-US" dirty="0" smtClean="0"/>
              <a:t>例：以抽籤的方式在全班同學中抽出</a:t>
            </a:r>
            <a:r>
              <a:rPr lang="en-US" dirty="0" smtClean="0"/>
              <a:t>6</a:t>
            </a:r>
            <a:r>
              <a:rPr lang="zh-TW" altLang="en-US" dirty="0" smtClean="0"/>
              <a:t>位同學作代表，每人被抽中的機會均等。</a:t>
            </a:r>
          </a:p>
          <a:p>
            <a:r>
              <a:rPr lang="zh-TW" altLang="en-US" dirty="0" smtClean="0"/>
              <a:t>常用的簡單隨機抽樣方法抽籤、查亂數表或利用電腦製造亂數。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系統抽樣法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系統抽樣法只做一次隨機抽樣後，就採取一固定間隔數抽出一樣本</a:t>
            </a:r>
          </a:p>
          <a:p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Ex1</a:t>
            </a:r>
            <a:r>
              <a:rPr lang="zh-TW" altLang="en-US" dirty="0" smtClean="0"/>
              <a:t>：如</a:t>
            </a:r>
            <a:r>
              <a:rPr lang="en-US" dirty="0" smtClean="0"/>
              <a:t>n(</a:t>
            </a:r>
            <a:r>
              <a:rPr lang="zh-TW" altLang="en-US" dirty="0" smtClean="0"/>
              <a:t>母體個數</a:t>
            </a:r>
            <a:r>
              <a:rPr lang="en-US" dirty="0" smtClean="0"/>
              <a:t>) = 15</a:t>
            </a:r>
            <a:r>
              <a:rPr lang="zh-TW" altLang="en-US" dirty="0" smtClean="0"/>
              <a:t>，欲以系統抽樣法選出</a:t>
            </a:r>
            <a:r>
              <a:rPr lang="en-US" dirty="0" smtClean="0"/>
              <a:t>5</a:t>
            </a:r>
            <a:r>
              <a:rPr lang="zh-TW" altLang="en-US" dirty="0" smtClean="0"/>
              <a:t>個樣本，則先將母群編號後，從</a:t>
            </a:r>
            <a:r>
              <a:rPr lang="en-US" dirty="0" smtClean="0"/>
              <a:t>1</a:t>
            </a:r>
            <a:r>
              <a:rPr lang="zh-TW" altLang="en-US" dirty="0" smtClean="0"/>
              <a:t>到</a:t>
            </a:r>
            <a:r>
              <a:rPr lang="en-US" dirty="0" smtClean="0"/>
              <a:t>3</a:t>
            </a:r>
            <a:r>
              <a:rPr lang="zh-TW" altLang="en-US" dirty="0" smtClean="0"/>
              <a:t>號中隨機抽出一號碼</a:t>
            </a:r>
            <a:r>
              <a:rPr lang="en-US" dirty="0" smtClean="0"/>
              <a:t>(</a:t>
            </a:r>
            <a:r>
              <a:rPr lang="zh-TW" altLang="en-US" dirty="0" smtClean="0"/>
              <a:t>稱此號碼為種子號碼</a:t>
            </a:r>
            <a:r>
              <a:rPr lang="en-US" dirty="0" smtClean="0"/>
              <a:t>)</a:t>
            </a:r>
            <a:r>
              <a:rPr lang="zh-TW" altLang="en-US" dirty="0" smtClean="0"/>
              <a:t>，則此後即每隔</a:t>
            </a:r>
            <a:r>
              <a:rPr lang="en-US" dirty="0" smtClean="0"/>
              <a:t>3</a:t>
            </a:r>
            <a:r>
              <a:rPr lang="zh-TW" altLang="en-US" dirty="0" smtClean="0"/>
              <a:t>個抽出一個便完成系統抽樣法：</a:t>
            </a:r>
            <a:endParaRPr lang="en-US" altLang="zh-TW" dirty="0" smtClean="0"/>
          </a:p>
          <a:p>
            <a:endParaRPr lang="zh-TW" alt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</a:t>
            </a:r>
            <a:r>
              <a:rPr lang="zh-TW" altLang="en-US" dirty="0" smtClean="0"/>
              <a:t>種子號碼為</a:t>
            </a:r>
            <a:r>
              <a:rPr lang="en-US" u="sng" dirty="0" smtClean="0"/>
              <a:t>   2  </a:t>
            </a:r>
            <a:r>
              <a:rPr lang="zh-TW" altLang="en-US" dirty="0" smtClean="0"/>
              <a:t>抽取的樣本為 </a:t>
            </a:r>
            <a:r>
              <a:rPr lang="en-US" u="sng" dirty="0" smtClean="0"/>
              <a:t> 2. 5.8.11.14</a:t>
            </a:r>
            <a:r>
              <a:rPr lang="zh-TW" altLang="en-US" u="sng" dirty="0" smtClean="0"/>
              <a:t> </a:t>
            </a:r>
            <a:r>
              <a:rPr lang="zh-TW" altLang="en-US" dirty="0" smtClean="0"/>
              <a:t>。</a:t>
            </a:r>
            <a:r>
              <a:rPr lang="en-US" u="sng" dirty="0" smtClean="0"/>
              <a:t>     </a:t>
            </a:r>
            <a:endParaRPr lang="zh-TW" altLang="en-US" u="sng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28662" y="3786190"/>
          <a:ext cx="6905655" cy="1246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  <a:gridCol w="460377"/>
              </a:tblGrid>
              <a:tr h="623091"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2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4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5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6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7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8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9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10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11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12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13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14</a:t>
                      </a:r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/>
                        <a:t>15</a:t>
                      </a:r>
                      <a:endParaRPr lang="zh-TW" altLang="en-US" sz="1600" dirty="0"/>
                    </a:p>
                  </a:txBody>
                  <a:tcPr/>
                </a:tc>
              </a:tr>
              <a:tr h="623091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●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○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環狀系統抽樣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補充：若母體無法被抽取的樣本數整除時，常採取環狀系統抽樣</a:t>
            </a:r>
            <a:r>
              <a:rPr lang="en-US" dirty="0" smtClean="0"/>
              <a:t>  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Ex2</a:t>
            </a:r>
            <a:r>
              <a:rPr lang="zh-TW" altLang="en-US" dirty="0" smtClean="0"/>
              <a:t>：某班</a:t>
            </a:r>
            <a:r>
              <a:rPr lang="en-US" dirty="0" smtClean="0"/>
              <a:t>40</a:t>
            </a:r>
            <a:r>
              <a:rPr lang="zh-TW" altLang="en-US" dirty="0" smtClean="0"/>
              <a:t>人，作號分別為</a:t>
            </a:r>
            <a:r>
              <a:rPr lang="en-US" dirty="0" smtClean="0"/>
              <a:t>1~40</a:t>
            </a:r>
            <a:r>
              <a:rPr lang="zh-TW" altLang="en-US" dirty="0" smtClean="0"/>
              <a:t>號，利用系統抽樣抽出</a:t>
            </a:r>
            <a:r>
              <a:rPr lang="en-US" dirty="0" smtClean="0"/>
              <a:t>6</a:t>
            </a:r>
            <a:r>
              <a:rPr lang="zh-TW" altLang="en-US" dirty="0" smtClean="0"/>
              <a:t>人，方法為何？</a:t>
            </a:r>
          </a:p>
          <a:p>
            <a:pPr lvl="1"/>
            <a:r>
              <a:rPr lang="en-US" dirty="0" smtClean="0"/>
              <a:t>A:</a:t>
            </a:r>
            <a:r>
              <a:rPr lang="zh-TW" altLang="en-US" dirty="0" smtClean="0"/>
              <a:t>將</a:t>
            </a:r>
            <a:r>
              <a:rPr lang="en-US" dirty="0" smtClean="0"/>
              <a:t>40</a:t>
            </a:r>
            <a:r>
              <a:rPr lang="zh-TW" altLang="en-US" dirty="0" smtClean="0"/>
              <a:t>人圍成環狀</a:t>
            </a:r>
            <a:endParaRPr lang="en-US" altLang="zh-TW" dirty="0" smtClean="0"/>
          </a:p>
          <a:p>
            <a:pPr lvl="1"/>
            <a:r>
              <a:rPr lang="zh-TW" altLang="en-US" sz="2000" dirty="0" smtClean="0"/>
              <a:t>將編號標示為</a:t>
            </a:r>
            <a:r>
              <a:rPr lang="en-US" altLang="zh-TW" sz="2000" dirty="0" smtClean="0"/>
              <a:t>1,2,3,…,40,41,42,,…</a:t>
            </a:r>
          </a:p>
          <a:p>
            <a:pPr lvl="1"/>
            <a:r>
              <a:rPr lang="zh-TW" altLang="en-US" sz="2000" dirty="0" smtClean="0"/>
              <a:t>例如抽到</a:t>
            </a:r>
            <a:r>
              <a:rPr lang="en-US" altLang="zh-TW" sz="2000" dirty="0" smtClean="0"/>
              <a:t>29,29+6=35,35+6=41(1)</a:t>
            </a:r>
          </a:p>
          <a:p>
            <a:pPr lvl="1"/>
            <a:r>
              <a:rPr lang="en-US" altLang="zh-TW" sz="2000" dirty="0" smtClean="0"/>
              <a:t>1+6=7,7+6=13,13+6=19</a:t>
            </a:r>
          </a:p>
          <a:p>
            <a:pPr lvl="1"/>
            <a:r>
              <a:rPr lang="zh-TW" altLang="en-US" sz="2000" dirty="0" smtClean="0"/>
              <a:t>即分別為</a:t>
            </a:r>
            <a:r>
              <a:rPr lang="en-US" altLang="zh-TW" sz="2000" dirty="0" smtClean="0"/>
              <a:t>29,35,1,7,13,19</a:t>
            </a:r>
          </a:p>
          <a:p>
            <a:endParaRPr lang="zh-TW" altLang="en-US" dirty="0" smtClean="0"/>
          </a:p>
          <a:p>
            <a:endParaRPr lang="zh-TW" altLang="en-US" dirty="0"/>
          </a:p>
        </p:txBody>
      </p:sp>
      <p:grpSp>
        <p:nvGrpSpPr>
          <p:cNvPr id="4" name="Group 53" descr="poButton"/>
          <p:cNvGrpSpPr>
            <a:grpSpLocks/>
          </p:cNvGrpSpPr>
          <p:nvPr/>
        </p:nvGrpSpPr>
        <p:grpSpPr bwMode="auto">
          <a:xfrm>
            <a:off x="5857884" y="3000372"/>
            <a:ext cx="2520950" cy="2592388"/>
            <a:chOff x="2971" y="1616"/>
            <a:chExt cx="1588" cy="1633"/>
          </a:xfrm>
        </p:grpSpPr>
        <p:sp>
          <p:nvSpPr>
            <p:cNvPr id="5" name="Oval 54"/>
            <p:cNvSpPr>
              <a:spLocks noChangeArrowheads="1"/>
            </p:cNvSpPr>
            <p:nvPr/>
          </p:nvSpPr>
          <p:spPr bwMode="auto">
            <a:xfrm>
              <a:off x="3035" y="1832"/>
              <a:ext cx="1225" cy="1225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" name="Oval 55"/>
            <p:cNvSpPr>
              <a:spLocks noChangeArrowheads="1"/>
            </p:cNvSpPr>
            <p:nvPr/>
          </p:nvSpPr>
          <p:spPr bwMode="auto">
            <a:xfrm>
              <a:off x="3394" y="1798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40</a:t>
              </a:r>
            </a:p>
          </p:txBody>
        </p:sp>
        <p:sp>
          <p:nvSpPr>
            <p:cNvPr id="7" name="Oval 56"/>
            <p:cNvSpPr>
              <a:spLocks noChangeArrowheads="1"/>
            </p:cNvSpPr>
            <p:nvPr/>
          </p:nvSpPr>
          <p:spPr bwMode="auto">
            <a:xfrm>
              <a:off x="3088" y="2020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39</a:t>
              </a:r>
            </a:p>
          </p:txBody>
        </p:sp>
        <p:sp>
          <p:nvSpPr>
            <p:cNvPr id="8" name="Oval 57"/>
            <p:cNvSpPr>
              <a:spLocks noChangeArrowheads="1"/>
            </p:cNvSpPr>
            <p:nvPr/>
          </p:nvSpPr>
          <p:spPr bwMode="auto">
            <a:xfrm>
              <a:off x="2971" y="2381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 dirty="0"/>
                <a:t>38</a:t>
              </a:r>
            </a:p>
          </p:txBody>
        </p:sp>
        <p:sp>
          <p:nvSpPr>
            <p:cNvPr id="9" name="Oval 58"/>
            <p:cNvSpPr>
              <a:spLocks noChangeArrowheads="1"/>
            </p:cNvSpPr>
            <p:nvPr/>
          </p:nvSpPr>
          <p:spPr bwMode="auto">
            <a:xfrm>
              <a:off x="3088" y="2741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標楷體"/>
                </a:rPr>
                <a:t>…</a:t>
              </a:r>
              <a:endParaRPr lang="en-US" altLang="zh-TW" sz="1200"/>
            </a:p>
          </p:txBody>
        </p:sp>
        <p:sp>
          <p:nvSpPr>
            <p:cNvPr id="10" name="Oval 59"/>
            <p:cNvSpPr>
              <a:spLocks noChangeArrowheads="1"/>
            </p:cNvSpPr>
            <p:nvPr/>
          </p:nvSpPr>
          <p:spPr bwMode="auto">
            <a:xfrm>
              <a:off x="3394" y="2963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標楷體"/>
                </a:rPr>
                <a:t>…</a:t>
              </a:r>
              <a:endParaRPr lang="en-US" altLang="zh-TW" sz="1200"/>
            </a:p>
          </p:txBody>
        </p:sp>
        <p:sp>
          <p:nvSpPr>
            <p:cNvPr id="11" name="Oval 60"/>
            <p:cNvSpPr>
              <a:spLocks noChangeArrowheads="1"/>
            </p:cNvSpPr>
            <p:nvPr/>
          </p:nvSpPr>
          <p:spPr bwMode="auto">
            <a:xfrm>
              <a:off x="3773" y="2963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標楷體"/>
                </a:rPr>
                <a:t>…</a:t>
              </a:r>
              <a:endParaRPr lang="en-US" altLang="zh-TW" sz="1200"/>
            </a:p>
          </p:txBody>
        </p:sp>
        <p:sp>
          <p:nvSpPr>
            <p:cNvPr id="12" name="Oval 61"/>
            <p:cNvSpPr>
              <a:spLocks noChangeArrowheads="1"/>
            </p:cNvSpPr>
            <p:nvPr/>
          </p:nvSpPr>
          <p:spPr bwMode="auto">
            <a:xfrm>
              <a:off x="4079" y="2740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標楷體"/>
                </a:rPr>
                <a:t>…</a:t>
              </a:r>
              <a:endParaRPr lang="en-US" altLang="zh-TW" sz="1200"/>
            </a:p>
          </p:txBody>
        </p:sp>
        <p:sp>
          <p:nvSpPr>
            <p:cNvPr id="13" name="Oval 62"/>
            <p:cNvSpPr>
              <a:spLocks noChangeArrowheads="1"/>
            </p:cNvSpPr>
            <p:nvPr/>
          </p:nvSpPr>
          <p:spPr bwMode="auto">
            <a:xfrm>
              <a:off x="4196" y="2380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3</a:t>
              </a:r>
            </a:p>
          </p:txBody>
        </p:sp>
        <p:sp>
          <p:nvSpPr>
            <p:cNvPr id="14" name="Oval 63"/>
            <p:cNvSpPr>
              <a:spLocks noChangeArrowheads="1"/>
            </p:cNvSpPr>
            <p:nvPr/>
          </p:nvSpPr>
          <p:spPr bwMode="auto">
            <a:xfrm>
              <a:off x="4079" y="2020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2</a:t>
              </a:r>
            </a:p>
          </p:txBody>
        </p:sp>
        <p:sp>
          <p:nvSpPr>
            <p:cNvPr id="15" name="Oval 64"/>
            <p:cNvSpPr>
              <a:spLocks noChangeArrowheads="1"/>
            </p:cNvSpPr>
            <p:nvPr/>
          </p:nvSpPr>
          <p:spPr bwMode="auto">
            <a:xfrm>
              <a:off x="3773" y="1798"/>
              <a:ext cx="128" cy="128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1</a:t>
              </a:r>
            </a:p>
          </p:txBody>
        </p:sp>
        <p:sp>
          <p:nvSpPr>
            <p:cNvPr id="16" name="Oval 65"/>
            <p:cNvSpPr>
              <a:spLocks noChangeArrowheads="1"/>
            </p:cNvSpPr>
            <p:nvPr/>
          </p:nvSpPr>
          <p:spPr bwMode="auto">
            <a:xfrm>
              <a:off x="3878" y="1616"/>
              <a:ext cx="136" cy="136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41</a:t>
              </a:r>
            </a:p>
          </p:txBody>
        </p:sp>
        <p:sp>
          <p:nvSpPr>
            <p:cNvPr id="17" name="Oval 66"/>
            <p:cNvSpPr>
              <a:spLocks noChangeArrowheads="1"/>
            </p:cNvSpPr>
            <p:nvPr/>
          </p:nvSpPr>
          <p:spPr bwMode="auto">
            <a:xfrm>
              <a:off x="4241" y="1843"/>
              <a:ext cx="136" cy="136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42</a:t>
              </a:r>
            </a:p>
          </p:txBody>
        </p:sp>
        <p:sp>
          <p:nvSpPr>
            <p:cNvPr id="18" name="Oval 67"/>
            <p:cNvSpPr>
              <a:spLocks noChangeArrowheads="1"/>
            </p:cNvSpPr>
            <p:nvPr/>
          </p:nvSpPr>
          <p:spPr bwMode="auto">
            <a:xfrm>
              <a:off x="4423" y="2297"/>
              <a:ext cx="136" cy="136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/>
                <a:t>43</a:t>
              </a:r>
            </a:p>
          </p:txBody>
        </p:sp>
        <p:sp>
          <p:nvSpPr>
            <p:cNvPr id="19" name="Oval 68"/>
            <p:cNvSpPr>
              <a:spLocks noChangeArrowheads="1"/>
            </p:cNvSpPr>
            <p:nvPr/>
          </p:nvSpPr>
          <p:spPr bwMode="auto">
            <a:xfrm>
              <a:off x="4287" y="2796"/>
              <a:ext cx="136" cy="136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標楷體"/>
                </a:rPr>
                <a:t>…</a:t>
              </a:r>
              <a:endParaRPr lang="en-US" altLang="zh-TW" sz="1200"/>
            </a:p>
          </p:txBody>
        </p:sp>
        <p:sp>
          <p:nvSpPr>
            <p:cNvPr id="20" name="Oval 69"/>
            <p:cNvSpPr>
              <a:spLocks noChangeArrowheads="1"/>
            </p:cNvSpPr>
            <p:nvPr/>
          </p:nvSpPr>
          <p:spPr bwMode="auto">
            <a:xfrm>
              <a:off x="3878" y="3113"/>
              <a:ext cx="136" cy="136"/>
            </a:xfrm>
            <a:prstGeom prst="ellipse">
              <a:avLst/>
            </a:prstGeom>
            <a:solidFill>
              <a:srgbClr val="000000">
                <a:alpha val="999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TW" sz="1200">
                  <a:latin typeface="標楷體"/>
                </a:rPr>
                <a:t>…</a:t>
              </a:r>
              <a:endParaRPr lang="en-US" altLang="zh-TW" sz="1200"/>
            </a:p>
          </p:txBody>
        </p:sp>
        <p:cxnSp>
          <p:nvCxnSpPr>
            <p:cNvPr id="21" name="AutoShape 70"/>
            <p:cNvCxnSpPr>
              <a:cxnSpLocks noChangeShapeType="1"/>
            </p:cNvCxnSpPr>
            <p:nvPr/>
          </p:nvCxnSpPr>
          <p:spPr bwMode="auto">
            <a:xfrm rot="5400000" flipV="1">
              <a:off x="3631" y="1863"/>
              <a:ext cx="1" cy="867"/>
            </a:xfrm>
            <a:prstGeom prst="curvedConnector3">
              <a:avLst>
                <a:gd name="adj1" fmla="val -330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不適合使用系統抽樣法的情況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u="sng" dirty="0" smtClean="0"/>
              <a:t>循環性或週期性的母群體</a:t>
            </a:r>
            <a:r>
              <a:rPr lang="zh-TW" altLang="en-US" sz="2400" dirty="0" smtClean="0"/>
              <a:t>不適合使用系統抽樣法。</a:t>
            </a:r>
            <a:endParaRPr lang="en-US" altLang="zh-TW" sz="2400" dirty="0" smtClean="0"/>
          </a:p>
          <a:p>
            <a:r>
              <a:rPr lang="en-US" altLang="zh-TW" sz="2400" dirty="0" smtClean="0"/>
              <a:t>EX:</a:t>
            </a:r>
            <a:r>
              <a:rPr lang="zh-TW" altLang="en-US" sz="2400" dirty="0" smtClean="0"/>
              <a:t>某家雞排攤老闆想了解自家雞排在</a:t>
            </a:r>
            <a:r>
              <a:rPr lang="en-US" altLang="zh-TW" sz="2400" dirty="0" smtClean="0"/>
              <a:t>98</a:t>
            </a:r>
            <a:r>
              <a:rPr lang="zh-TW" altLang="en-US" sz="2400" dirty="0" smtClean="0"/>
              <a:t>年二月份銷售狀況，用系統抽樣抽四個樣本，種子號碼為</a:t>
            </a:r>
            <a:r>
              <a:rPr lang="en-US" sz="2400" dirty="0" smtClean="0"/>
              <a:t>1</a:t>
            </a:r>
            <a:r>
              <a:rPr lang="zh-TW" altLang="en-US" sz="2400" dirty="0" smtClean="0"/>
              <a:t>，會得到下面狀況</a:t>
            </a:r>
          </a:p>
          <a:p>
            <a:endParaRPr lang="zh-TW" altLang="en-US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sz="2600" dirty="0" smtClean="0"/>
              <a:t>抽取到的號碼是</a:t>
            </a:r>
            <a:r>
              <a:rPr lang="en-US" sz="2600" dirty="0" smtClean="0"/>
              <a:t>1</a:t>
            </a:r>
            <a:r>
              <a:rPr lang="zh-TW" altLang="en-US" sz="2600" dirty="0" smtClean="0"/>
              <a:t>，</a:t>
            </a:r>
            <a:r>
              <a:rPr lang="en-US" sz="2600" dirty="0" smtClean="0"/>
              <a:t>8</a:t>
            </a:r>
            <a:r>
              <a:rPr lang="zh-TW" altLang="en-US" sz="2600" dirty="0" smtClean="0"/>
              <a:t>，</a:t>
            </a:r>
            <a:r>
              <a:rPr lang="en-US" sz="2600" dirty="0" smtClean="0"/>
              <a:t>15</a:t>
            </a:r>
            <a:r>
              <a:rPr lang="zh-TW" altLang="en-US" sz="2600" dirty="0" smtClean="0"/>
              <a:t>，</a:t>
            </a:r>
            <a:r>
              <a:rPr lang="en-US" sz="2600" dirty="0" smtClean="0"/>
              <a:t>22</a:t>
            </a:r>
            <a:r>
              <a:rPr lang="zh-TW" altLang="en-US" sz="2600" dirty="0" smtClean="0"/>
              <a:t>，恰好都是周日；而周日假日生意比較好，故作出的抽樣會偏差。</a:t>
            </a:r>
            <a:endParaRPr lang="zh-TW" altLang="en-US" sz="2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00166" y="2928934"/>
          <a:ext cx="4778410" cy="1928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630"/>
                <a:gridCol w="682630"/>
                <a:gridCol w="682630"/>
                <a:gridCol w="682630"/>
                <a:gridCol w="682630"/>
                <a:gridCol w="682630"/>
                <a:gridCol w="682630"/>
              </a:tblGrid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Times New Roman"/>
                          <a:ea typeface="標楷體"/>
                        </a:rPr>
                        <a:t>日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一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三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四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五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4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6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7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8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9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10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11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12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14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16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17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18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19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21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  <a:tr h="3857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22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24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25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26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27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</a:rPr>
                        <a:t>28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分層隨機抽樣法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分層抽樣是按某種標準將母群體分成若干個不重疊的子群體，稱為</a:t>
            </a:r>
            <a:r>
              <a:rPr lang="zh-TW" altLang="en-US" u="sng" dirty="0" smtClean="0"/>
              <a:t>層</a:t>
            </a:r>
            <a:r>
              <a:rPr lang="zh-TW" altLang="en-US" dirty="0" smtClean="0"/>
              <a:t>（也稱為群或組），然後依每一層在母群體中所占的比例來分配樣本數，再從每一層中利用簡單隨機抽樣取出若干個個體做為樣本。 </a:t>
            </a:r>
          </a:p>
          <a:p>
            <a:r>
              <a:rPr lang="zh-TW" altLang="en-US" dirty="0" smtClean="0"/>
              <a:t>分層抽樣的原則是使同層個體間的性質要相接近（差異小），而各層間的性質差異</a:t>
            </a:r>
            <a:r>
              <a:rPr lang="zh-TW" altLang="en-US" u="sng" dirty="0" smtClean="0"/>
              <a:t>大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</a:t>
            </a:r>
            <a:r>
              <a:rPr lang="zh-TW" altLang="en-US" dirty="0" smtClean="0"/>
              <a:t>：某班男生</a:t>
            </a:r>
            <a:r>
              <a:rPr lang="en-US" dirty="0" smtClean="0"/>
              <a:t>10</a:t>
            </a:r>
            <a:r>
              <a:rPr lang="zh-TW" altLang="en-US" dirty="0" smtClean="0"/>
              <a:t>人，女生</a:t>
            </a:r>
            <a:r>
              <a:rPr lang="en-US" dirty="0" smtClean="0"/>
              <a:t>30</a:t>
            </a:r>
            <a:r>
              <a:rPr lang="zh-TW" altLang="en-US" dirty="0" smtClean="0"/>
              <a:t>人，今欲測量全班平均身高，利用分層隨機抽樣把男女生分兩層並取</a:t>
            </a:r>
            <a:r>
              <a:rPr lang="en-US" dirty="0" smtClean="0"/>
              <a:t>8</a:t>
            </a:r>
            <a:r>
              <a:rPr lang="zh-TW" altLang="en-US" dirty="0" smtClean="0"/>
              <a:t>人。</a:t>
            </a:r>
          </a:p>
          <a:p>
            <a:r>
              <a:rPr lang="zh-TW" altLang="en-US" dirty="0" smtClean="0"/>
              <a:t>男女比例為</a:t>
            </a:r>
            <a:r>
              <a:rPr lang="en-US" u="sng" dirty="0" smtClean="0"/>
              <a:t>__1:3____</a:t>
            </a:r>
            <a:endParaRPr lang="zh-TW" altLang="en-US" dirty="0" smtClean="0"/>
          </a:p>
          <a:p>
            <a:r>
              <a:rPr lang="zh-TW" altLang="en-US" dirty="0" smtClean="0"/>
              <a:t>男生抽出</a:t>
            </a:r>
            <a:r>
              <a:rPr lang="en-US" u="sng" dirty="0" smtClean="0"/>
              <a:t>___2___</a:t>
            </a:r>
            <a:r>
              <a:rPr lang="zh-TW" altLang="en-US" dirty="0" smtClean="0"/>
              <a:t>人；女生抽出</a:t>
            </a:r>
            <a:r>
              <a:rPr lang="en-US" u="sng" dirty="0" smtClean="0"/>
              <a:t>___6___</a:t>
            </a:r>
            <a:r>
              <a:rPr lang="zh-TW" altLang="en-US" dirty="0" smtClean="0"/>
              <a:t>人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部落抽樣法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 抽樣對象分佈很廣且很難蒐集到樣本時，常以地理位置或區域為考量，將調查對象（母群體）按某種標準分成幾個部落（或區域），然後從這些部落中，隨機抽取若干部落，再將這些部落進行</a:t>
            </a:r>
            <a:r>
              <a:rPr lang="zh-TW" altLang="en-US" u="sng" dirty="0" smtClean="0"/>
              <a:t>抽樣</a:t>
            </a:r>
            <a:r>
              <a:rPr lang="zh-TW" altLang="en-US" dirty="0" smtClean="0"/>
              <a:t>或</a:t>
            </a:r>
            <a:r>
              <a:rPr lang="zh-TW" altLang="en-US" u="sng" dirty="0" smtClean="0"/>
              <a:t>普查</a:t>
            </a:r>
            <a:r>
              <a:rPr lang="zh-TW" altLang="en-US" dirty="0" smtClean="0"/>
              <a:t>。 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註：當部落之間的差異甚小時，部落即成為母群體的縮影，則部落抽樣即能充分地顯示母群體特性。故部落抽樣，希望各部落間的差異愈</a:t>
            </a:r>
            <a:r>
              <a:rPr lang="zh-TW" altLang="en-US" u="sng" dirty="0" smtClean="0"/>
              <a:t>小</a:t>
            </a:r>
            <a:r>
              <a:rPr lang="zh-TW" altLang="en-US" dirty="0" smtClean="0"/>
              <a:t>愈好。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 smtClean="0"/>
              <a:t>統計的意義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將一群看似沒有規則的</a:t>
            </a:r>
            <a:r>
              <a:rPr lang="zh-TW" altLang="en-US" u="sng" dirty="0" smtClean="0"/>
              <a:t>資料</a:t>
            </a:r>
            <a:r>
              <a:rPr lang="zh-TW" altLang="en-US" dirty="0" smtClean="0"/>
              <a:t>做整理，讓它們變成</a:t>
            </a:r>
            <a:r>
              <a:rPr lang="zh-TW" altLang="en-US" u="sng" dirty="0" smtClean="0"/>
              <a:t>資訊</a:t>
            </a:r>
            <a:r>
              <a:rPr lang="zh-TW" altLang="en-US" dirty="0" smtClean="0"/>
              <a:t>，使用資訊來提供作決定的依據，才能做出最佳的決策。這一整個整理的動作稱為「統計」。而統計工作包括</a:t>
            </a:r>
            <a:r>
              <a:rPr lang="zh-TW" altLang="en-US" u="sng" dirty="0" smtClean="0"/>
              <a:t>蒐集資料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整理資料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分析資料</a:t>
            </a:r>
            <a:r>
              <a:rPr lang="zh-TW" altLang="en-US" dirty="0" smtClean="0"/>
              <a:t>及</a:t>
            </a:r>
            <a:r>
              <a:rPr lang="zh-TW" altLang="en-US" u="sng" dirty="0" smtClean="0"/>
              <a:t>解釋意義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304800" y="500044"/>
          <a:ext cx="8410605" cy="60722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8176"/>
                <a:gridCol w="3143272"/>
                <a:gridCol w="4429157"/>
              </a:tblGrid>
              <a:tr h="7195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latin typeface="Times New Roman"/>
                          <a:ea typeface="標楷體"/>
                        </a:rPr>
                        <a:t>抽樣</a:t>
                      </a:r>
                      <a:endParaRPr lang="en-US" altLang="zh-TW" sz="2000" kern="0" dirty="0" smtClean="0">
                        <a:latin typeface="Times New Roman"/>
                        <a:ea typeface="標楷體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 smtClean="0">
                          <a:latin typeface="Times New Roman"/>
                          <a:ea typeface="標楷體"/>
                        </a:rPr>
                        <a:t>方法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Times New Roman"/>
                          <a:ea typeface="標楷體"/>
                        </a:rPr>
                        <a:t>分層抽樣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Times New Roman"/>
                          <a:ea typeface="標楷體"/>
                        </a:rPr>
                        <a:t>部落抽樣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</a:tr>
              <a:tr h="7195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kern="0">
                          <a:latin typeface="Times New Roman"/>
                          <a:ea typeface="標楷體"/>
                        </a:rPr>
                        <a:t/>
                      </a:r>
                      <a:br>
                        <a:rPr lang="en-US" sz="2000" kern="0">
                          <a:latin typeface="Times New Roman"/>
                          <a:ea typeface="標楷體"/>
                        </a:rPr>
                      </a:br>
                      <a:r>
                        <a:rPr lang="zh-TW" sz="2000" kern="0">
                          <a:latin typeface="Times New Roman"/>
                          <a:ea typeface="標楷體"/>
                        </a:rPr>
                        <a:t>相同處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將母群體分成若干不重疊的子母群體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646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相異處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同一層的子母群體有同一標準或相同特性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Times New Roman"/>
                          <a:ea typeface="標楷體"/>
                        </a:rPr>
                        <a:t>子母群體</a:t>
                      </a:r>
                      <a:r>
                        <a:rPr lang="en-US" sz="2000" kern="0" dirty="0"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2000" kern="0" dirty="0">
                          <a:latin typeface="Times New Roman"/>
                          <a:ea typeface="標楷體"/>
                        </a:rPr>
                        <a:t>部落</a:t>
                      </a:r>
                      <a:r>
                        <a:rPr lang="en-US" sz="2000" kern="0" dirty="0">
                          <a:latin typeface="Times New Roman"/>
                          <a:ea typeface="標楷體"/>
                        </a:rPr>
                        <a:t>)</a:t>
                      </a:r>
                      <a:r>
                        <a:rPr lang="zh-TW" sz="2000" kern="0" dirty="0">
                          <a:latin typeface="Times New Roman"/>
                          <a:ea typeface="標楷體"/>
                        </a:rPr>
                        <a:t>內部有參差不同的差異，能反應母群體內部之差異。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</a:tr>
              <a:tr h="10646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　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　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每個子母群體</a:t>
                      </a:r>
                      <a:r>
                        <a:rPr lang="en-US" sz="2000" kern="0"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2000" kern="0">
                          <a:latin typeface="Times New Roman"/>
                          <a:ea typeface="標楷體"/>
                        </a:rPr>
                        <a:t>部落</a:t>
                      </a:r>
                      <a:r>
                        <a:rPr lang="en-US" sz="2000" kern="0">
                          <a:latin typeface="Times New Roman"/>
                          <a:ea typeface="標楷體"/>
                        </a:rPr>
                        <a:t>)</a:t>
                      </a:r>
                      <a:r>
                        <a:rPr lang="zh-TW" sz="2000" kern="0">
                          <a:latin typeface="Times New Roman"/>
                          <a:ea typeface="標楷體"/>
                        </a:rPr>
                        <a:t>互相類似，部落可看做母群體的縮影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</a:tr>
              <a:tr h="106461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抽樣方式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按各層的大小，</a:t>
                      </a:r>
                      <a:r>
                        <a:rPr lang="zh-TW" sz="2000" u="sng" kern="0">
                          <a:latin typeface="Times New Roman"/>
                          <a:ea typeface="標楷體"/>
                        </a:rPr>
                        <a:t>依比例</a:t>
                      </a:r>
                      <a:r>
                        <a:rPr lang="zh-TW" sz="2000" kern="0">
                          <a:latin typeface="Times New Roman"/>
                          <a:ea typeface="標楷體"/>
                        </a:rPr>
                        <a:t>在各層中選出簡單隨機抽樣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隨機抽取若干部落，再對這些部落作全面性的調查</a:t>
                      </a:r>
                      <a:r>
                        <a:rPr lang="en-US" sz="2000" kern="0"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2000" kern="0">
                          <a:latin typeface="Times New Roman"/>
                          <a:ea typeface="標楷體"/>
                        </a:rPr>
                        <a:t>普查</a:t>
                      </a:r>
                      <a:r>
                        <a:rPr lang="en-US" sz="2000" kern="0">
                          <a:latin typeface="Times New Roman"/>
                          <a:ea typeface="標楷體"/>
                        </a:rPr>
                        <a:t>)</a:t>
                      </a:r>
                      <a:r>
                        <a:rPr lang="zh-TW" sz="2000" kern="0">
                          <a:latin typeface="Times New Roman"/>
                          <a:ea typeface="標楷體"/>
                        </a:rPr>
                        <a:t>或抽查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</a:tr>
              <a:tr h="7195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優點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可避免抽樣方式不佳造成的估計偏差。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Times New Roman"/>
                          <a:ea typeface="標楷體"/>
                        </a:rPr>
                        <a:t>省時間與金錢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</a:tr>
              <a:tr h="7195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缺點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>
                          <a:latin typeface="Times New Roman"/>
                          <a:ea typeface="標楷體"/>
                        </a:rPr>
                        <a:t>不易找到某種</a:t>
                      </a:r>
                      <a:r>
                        <a:rPr lang="en-US" sz="2000" kern="0">
                          <a:latin typeface="Times New Roman"/>
                          <a:ea typeface="標楷體"/>
                        </a:rPr>
                        <a:t>"</a:t>
                      </a:r>
                      <a:r>
                        <a:rPr lang="zh-TW" sz="2000" kern="0">
                          <a:latin typeface="Times New Roman"/>
                          <a:ea typeface="標楷體"/>
                        </a:rPr>
                        <a:t>特性</a:t>
                      </a:r>
                      <a:r>
                        <a:rPr lang="en-US" sz="2000" kern="0">
                          <a:latin typeface="Times New Roman"/>
                          <a:ea typeface="標楷體"/>
                        </a:rPr>
                        <a:t>"</a:t>
                      </a:r>
                      <a:r>
                        <a:rPr lang="zh-TW" sz="2000" kern="0">
                          <a:latin typeface="Times New Roman"/>
                          <a:ea typeface="標楷體"/>
                        </a:rPr>
                        <a:t>作為分層的依據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2000" kern="0" dirty="0">
                          <a:latin typeface="Times New Roman"/>
                          <a:ea typeface="標楷體"/>
                        </a:rPr>
                        <a:t>效果比簡單隨機抽樣差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名詞解釋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統計工作的第一步驟就是要蒐集正確的資料。</a:t>
            </a:r>
          </a:p>
          <a:p>
            <a:pPr lvl="1"/>
            <a:r>
              <a:rPr lang="zh-TW" altLang="en-US" dirty="0" smtClean="0"/>
              <a:t>調查全體的研究對象稱之為</a:t>
            </a:r>
            <a:r>
              <a:rPr lang="zh-TW" altLang="en-US" dirty="0" smtClean="0">
                <a:solidFill>
                  <a:srgbClr val="FF0000"/>
                </a:solidFill>
              </a:rPr>
              <a:t>普查</a:t>
            </a:r>
            <a:r>
              <a:rPr lang="zh-TW" altLang="en-US" dirty="0" smtClean="0"/>
              <a:t>。</a:t>
            </a:r>
          </a:p>
          <a:p>
            <a:pPr lvl="1"/>
            <a:r>
              <a:rPr lang="zh-TW" altLang="en-US" dirty="0" smtClean="0"/>
              <a:t>只調查研究對象的一部分稱之為</a:t>
            </a:r>
            <a:r>
              <a:rPr lang="zh-TW" altLang="en-US" dirty="0" smtClean="0">
                <a:solidFill>
                  <a:srgbClr val="FF0000"/>
                </a:solidFill>
              </a:rPr>
              <a:t>抽查</a:t>
            </a:r>
            <a:r>
              <a:rPr lang="zh-TW" altLang="en-US" dirty="0" smtClean="0"/>
              <a:t>。</a:t>
            </a:r>
          </a:p>
          <a:p>
            <a:pPr lvl="1"/>
            <a:r>
              <a:rPr lang="zh-TW" altLang="en-US" dirty="0" smtClean="0"/>
              <a:t>研究對象的全體稱之為</a:t>
            </a:r>
            <a:r>
              <a:rPr lang="zh-TW" altLang="en-US" dirty="0" smtClean="0">
                <a:solidFill>
                  <a:srgbClr val="FF0000"/>
                </a:solidFill>
              </a:rPr>
              <a:t>母群體</a:t>
            </a:r>
            <a:r>
              <a:rPr lang="zh-TW" altLang="en-US" dirty="0" smtClean="0"/>
              <a:t>。</a:t>
            </a:r>
          </a:p>
          <a:p>
            <a:pPr lvl="1"/>
            <a:r>
              <a:rPr lang="zh-TW" altLang="en-US" dirty="0" smtClean="0"/>
              <a:t>母群體的部份集合稱為</a:t>
            </a:r>
            <a:r>
              <a:rPr lang="zh-TW" altLang="en-US" dirty="0" smtClean="0">
                <a:solidFill>
                  <a:srgbClr val="FF0000"/>
                </a:solidFill>
              </a:rPr>
              <a:t>樣本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從母群體中選出一部分來作調查，此動作稱為</a:t>
            </a:r>
            <a:r>
              <a:rPr lang="zh-TW" altLang="en-US" dirty="0" smtClean="0">
                <a:solidFill>
                  <a:srgbClr val="FF0000"/>
                </a:solidFill>
              </a:rPr>
              <a:t>抽樣</a:t>
            </a:r>
            <a:r>
              <a:rPr lang="zh-TW" altLang="en-US" dirty="0" smtClean="0"/>
              <a:t>。</a:t>
            </a:r>
          </a:p>
          <a:p>
            <a:pPr lvl="1"/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 smtClean="0"/>
              <a:t>課本定義</a:t>
            </a:r>
            <a:r>
              <a:rPr lang="en-US" altLang="zh-TW" dirty="0" smtClean="0"/>
              <a:t>:</a:t>
            </a:r>
            <a:r>
              <a:rPr lang="zh-TW" altLang="en-US" dirty="0" smtClean="0"/>
              <a:t>母體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母體：在一研究中，具某種共同特徵的所有人（或物）所成的集合為</a:t>
            </a:r>
            <a:r>
              <a:rPr lang="zh-TW" altLang="en-US" b="1" dirty="0" smtClean="0"/>
              <a:t>母體</a:t>
            </a:r>
            <a:r>
              <a:rPr lang="zh-TW" altLang="en-US" dirty="0" smtClean="0"/>
              <a:t>；母體內的個體（人或物）稱為受測者（或稱為受測單位）。量測（或收集）母體中每個人（或物）所得資料稱為母體資料。</a:t>
            </a:r>
            <a:endParaRPr lang="en-US" altLang="zh-TW" dirty="0" smtClean="0"/>
          </a:p>
          <a:p>
            <a:r>
              <a:rPr lang="zh-TW" altLang="en-US" dirty="0" smtClean="0"/>
              <a:t>簡單來說，想要研究的對象集合就是母體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課本定義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樣本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樣本：樣本是母體中所抽選出的一個子集合，測量（或收集）樣本中每個人（或物）所得資料為樣本資料。</a:t>
            </a:r>
            <a:endParaRPr lang="en-US" altLang="zh-TW" dirty="0" smtClean="0"/>
          </a:p>
          <a:p>
            <a:endParaRPr lang="zh-TW" altLang="en-US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3200" dirty="0" smtClean="0"/>
              <a:t>舉例</a:t>
            </a:r>
            <a:endParaRPr lang="zh-TW" altLang="en-US" sz="32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304800" y="1554160"/>
          <a:ext cx="8267728" cy="4303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680"/>
                <a:gridCol w="2428892"/>
                <a:gridCol w="2214578"/>
                <a:gridCol w="2214578"/>
              </a:tblGrid>
              <a:tr h="1075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市長選舉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數學學科能力測驗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某公司產品的不良率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1075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母體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有投票資格的選民所成的集合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所有做測驗的考生所成的集合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公司生產的全部產品所成的集合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1075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受測者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所有合格選民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考生們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全部的產品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  <a:tr h="10759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母體資料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每一選民想投的候選人得來的資料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>
                          <a:latin typeface="Times New Roman"/>
                          <a:ea typeface="標楷體"/>
                        </a:rPr>
                        <a:t>每個人的數學成績</a:t>
                      </a:r>
                      <a:endParaRPr lang="zh-TW" sz="20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測每一件產品是良或不良得到的資料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普查與抽查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蒐集資料的時候，最正確的方法就是將</a:t>
            </a:r>
            <a:r>
              <a:rPr lang="zh-TW" altLang="en-US" u="sng" dirty="0" smtClean="0"/>
              <a:t>母體</a:t>
            </a:r>
            <a:r>
              <a:rPr lang="zh-TW" altLang="en-US" dirty="0" smtClean="0"/>
              <a:t>中每一筆資料都調查到，這種方式稱為</a:t>
            </a:r>
            <a:r>
              <a:rPr lang="zh-TW" altLang="en-US" u="sng" dirty="0" smtClean="0"/>
              <a:t>普查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而在某些時候，例如母體中個體數很大時</a:t>
            </a:r>
            <a:r>
              <a:rPr lang="en-US" altLang="zh-TW" dirty="0" smtClean="0"/>
              <a:t>(EX:</a:t>
            </a:r>
            <a:r>
              <a:rPr lang="zh-TW" altLang="en-US" dirty="0" smtClean="0"/>
              <a:t>台灣人的身高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，母體難以計算總數</a:t>
            </a:r>
            <a:r>
              <a:rPr lang="en-US" altLang="zh-TW" dirty="0" smtClean="0"/>
              <a:t>(EX:</a:t>
            </a:r>
            <a:r>
              <a:rPr lang="zh-TW" altLang="en-US" dirty="0" smtClean="0"/>
              <a:t>肯</a:t>
            </a:r>
            <a:r>
              <a:rPr lang="en-US" altLang="zh-TW" dirty="0" smtClean="0"/>
              <a:t>X</a:t>
            </a:r>
            <a:r>
              <a:rPr lang="zh-TW" altLang="en-US" dirty="0" smtClean="0"/>
              <a:t>雞的薄皮嫩雞喜好程度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，或者是檢驗時會將目標毀壞</a:t>
            </a:r>
            <a:r>
              <a:rPr lang="en-US" altLang="zh-TW" dirty="0" smtClean="0"/>
              <a:t>(EX:</a:t>
            </a:r>
            <a:r>
              <a:rPr lang="zh-TW" altLang="en-US" dirty="0" smtClean="0"/>
              <a:t>測量燈泡壽命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，我們會選擇抽取部分</a:t>
            </a:r>
            <a:r>
              <a:rPr lang="zh-TW" altLang="en-US" u="sng" dirty="0" smtClean="0"/>
              <a:t>樣本</a:t>
            </a:r>
            <a:r>
              <a:rPr lang="zh-TW" altLang="en-US" dirty="0" smtClean="0"/>
              <a:t>進行調查，稱為</a:t>
            </a:r>
            <a:r>
              <a:rPr lang="zh-TW" altLang="en-US" u="sng" dirty="0" smtClean="0"/>
              <a:t>抽查</a:t>
            </a:r>
            <a:r>
              <a:rPr lang="zh-TW" altLang="en-US" dirty="0" smtClean="0"/>
              <a:t>。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zh-TW" altLang="en-US" dirty="0" smtClean="0"/>
              <a:t>抽樣調查方法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當有某個目的想要統計某份資料時，我們需要那份數據資料，該如何收集這些資料呢</a:t>
            </a:r>
            <a:r>
              <a:rPr lang="en-US" dirty="0" smtClean="0"/>
              <a:t>?</a:t>
            </a:r>
            <a:endParaRPr lang="zh-TW" altLang="en-US" dirty="0" smtClean="0"/>
          </a:p>
          <a:p>
            <a:r>
              <a:rPr lang="en-US" dirty="0" smtClean="0"/>
              <a:t>(1)</a:t>
            </a:r>
            <a:r>
              <a:rPr lang="zh-TW" altLang="en-US" dirty="0" smtClean="0"/>
              <a:t>觀測：對某事件利用觀察或測量方式所得資料</a:t>
            </a:r>
          </a:p>
          <a:p>
            <a:r>
              <a:rPr lang="en-US" dirty="0" smtClean="0"/>
              <a:t>(2)</a:t>
            </a:r>
            <a:r>
              <a:rPr lang="zh-TW" altLang="en-US" dirty="0" smtClean="0"/>
              <a:t>調查：透過郵寄問卷、面談或電話訪問</a:t>
            </a:r>
          </a:p>
          <a:p>
            <a:r>
              <a:rPr lang="en-US" dirty="0" smtClean="0"/>
              <a:t>(3)</a:t>
            </a:r>
            <a:r>
              <a:rPr lang="zh-TW" altLang="en-US" dirty="0" smtClean="0"/>
              <a:t>實驗：工程、醫學方面的研究常以實驗進行。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常用的抽樣方法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簡單隨機抽樣</a:t>
            </a:r>
            <a:endParaRPr lang="en-US" altLang="zh-TW" dirty="0" smtClean="0"/>
          </a:p>
          <a:p>
            <a:r>
              <a:rPr lang="zh-TW" altLang="en-US" dirty="0" smtClean="0"/>
              <a:t>系統抽樣法</a:t>
            </a:r>
            <a:endParaRPr lang="en-US" altLang="zh-TW" dirty="0" smtClean="0"/>
          </a:p>
          <a:p>
            <a:r>
              <a:rPr lang="zh-TW" altLang="en-US" dirty="0" smtClean="0"/>
              <a:t>分層隨機抽樣法</a:t>
            </a:r>
            <a:endParaRPr lang="en-US" altLang="zh-TW" dirty="0" smtClean="0"/>
          </a:p>
          <a:p>
            <a:r>
              <a:rPr lang="zh-TW" altLang="en-US" dirty="0" smtClean="0"/>
              <a:t>部落抽樣法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95</TotalTime>
  <Words>1324</Words>
  <PresentationFormat>如螢幕大小 (4:3)</PresentationFormat>
  <Paragraphs>182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旅程</vt:lpstr>
      <vt:lpstr>3-4 統計資料的來源 </vt:lpstr>
      <vt:lpstr>統計的意義 </vt:lpstr>
      <vt:lpstr>名詞解釋</vt:lpstr>
      <vt:lpstr>課本定義:母體 </vt:lpstr>
      <vt:lpstr>課本定義:樣本</vt:lpstr>
      <vt:lpstr>舉例</vt:lpstr>
      <vt:lpstr>普查與抽查</vt:lpstr>
      <vt:lpstr>抽樣調查方法 </vt:lpstr>
      <vt:lpstr>常用的抽樣方法 </vt:lpstr>
      <vt:lpstr>(1)簡單隨機抽樣</vt:lpstr>
      <vt:lpstr>系統抽樣法</vt:lpstr>
      <vt:lpstr>投影片 12</vt:lpstr>
      <vt:lpstr>環狀系統抽樣</vt:lpstr>
      <vt:lpstr>投影片 14</vt:lpstr>
      <vt:lpstr>不適合使用系統抽樣法的情況 </vt:lpstr>
      <vt:lpstr>分層隨機抽樣法</vt:lpstr>
      <vt:lpstr>投影片 17</vt:lpstr>
      <vt:lpstr>部落抽樣法</vt:lpstr>
      <vt:lpstr>投影片 19</vt:lpstr>
      <vt:lpstr>投影片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3-4 統計資料的來源 </dc:title>
  <cp:lastModifiedBy>廖信行</cp:lastModifiedBy>
  <cp:revision>14</cp:revision>
  <dcterms:modified xsi:type="dcterms:W3CDTF">2009-04-22T17:53:53Z</dcterms:modified>
</cp:coreProperties>
</file>