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1"/>
  <c:style val="2"/>
  <c:chart>
    <c:title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再生能源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碳排放（低=好）</c:v>
                </c:pt>
                <c:pt idx="1">
                  <c:v>成本趨勢（下降=好）</c:v>
                </c:pt>
                <c:pt idx="2">
                  <c:v>供電穩定</c:v>
                </c:pt>
                <c:pt idx="3">
                  <c:v>資源有限性（低=好）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3-44F7-B7B5-90878F2533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非再生能源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碳排放（低=好）</c:v>
                </c:pt>
                <c:pt idx="1">
                  <c:v>成本趨勢（下降=好）</c:v>
                </c:pt>
                <c:pt idx="2">
                  <c:v>供電穩定</c:v>
                </c:pt>
                <c:pt idx="3">
                  <c:v>資源有限性（低=好）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33-44F7-B7B5-90878F253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legend>
      <c:legendPos val="r"/>
      <c:layout/>
      <c:overlay val="1"/>
    </c:legend>
    <c:plotVisOnly val="1"/>
    <c:dispBlanksAs val="gap"/>
    <c:showDLblsOverMax val="1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TW"/>
  <c:roundedCorners val="1"/>
  <c:style val="2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占比（%）</c:v>
                </c:pt>
              </c:strCache>
            </c:strRef>
          </c:tx>
          <c:dLbls>
            <c:numFmt formatCode="0&quot;%&quot;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化石燃料（煤、油、氣）</c:v>
                </c:pt>
                <c:pt idx="1">
                  <c:v>核能</c:v>
                </c:pt>
                <c:pt idx="2">
                  <c:v>再生能源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E5-42C6-A0B2-7FF6112D28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764591053677474"/>
          <c:y val="0.33179157632469852"/>
          <c:w val="0.26206217316919034"/>
          <c:h val="0.44846371105785687"/>
        </c:manualLayout>
      </c:layout>
      <c:overlay val="1"/>
    </c:legend>
    <c:plotVisOnly val="1"/>
    <c:dispBlanksAs val="gap"/>
    <c:showDLblsOverMax val="1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ws.gov/media/block-island-wind-farm-0" TargetMode="External"/><Relationship Id="rId2" Type="http://schemas.openxmlformats.org/officeDocument/2006/relationships/hyperlink" Target="https://www.usgs.gov/media/images/solarpanelscaliforniadesert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&#25152;&#26377;&#27491;&#24335;&#30332;&#24067;&#20043;&#24433;&#20687;&#28858;%20Public%20Domain&#65288;&#20379;&#21443;&#32771;&#65289;&#65306;https:/www.forcecom.uscg.mil/Portals/3/Documents/FORCECOM%20Main/FORCECOM%20Readiness%20Command/CGTTP%201-04%201%20External%20Affairs.pdf" TargetMode="External"/><Relationship Id="rId4" Type="http://schemas.openxmlformats.org/officeDocument/2006/relationships/hyperlink" Target="https://www.dvidshub.net/image/2709770/offshore-oil-rig-inspec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usgs.gov/media/images/solarpanelscaliforniadesert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fws.gov/media/block-island-wind-farm-0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B7%B4%E8%A5%B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zh.wikipedia.org/wiki/%E5%8D%8A%E6%BD%9B%E5%BC%8F%E5%B9%B3%E5%8F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b="1" dirty="0"/>
              <a:t>「風」馳電</a:t>
            </a:r>
            <a:r>
              <a:rPr lang="zh-TW" altLang="zh-TW" b="1" dirty="0" smtClean="0"/>
              <a:t>掣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2700" dirty="0" smtClean="0"/>
              <a:t>   </a:t>
            </a:r>
            <a:r>
              <a:rPr lang="en-US" altLang="zh-TW" sz="2700" dirty="0" err="1" smtClean="0"/>
              <a:t>第一週</a:t>
            </a:r>
            <a:r>
              <a:rPr lang="en-US" altLang="zh-TW" sz="2700" dirty="0" err="1"/>
              <a:t>~</a:t>
            </a:r>
            <a:r>
              <a:rPr lang="en-US" altLang="zh-TW" sz="2700" dirty="0" err="1" smtClean="0"/>
              <a:t>第二週</a:t>
            </a:r>
            <a:r>
              <a:rPr lang="zh-TW" altLang="en-US" sz="2700" dirty="0" smtClean="0"/>
              <a:t>     林金旺</a:t>
            </a:r>
            <a:r>
              <a:rPr lang="en-US" altLang="zh-TW" sz="2700" dirty="0"/>
              <a:t>2025</a:t>
            </a:r>
            <a:r>
              <a:rPr lang="zh-TW" altLang="en-US" sz="2700" dirty="0"/>
              <a:t>年</a:t>
            </a:r>
            <a:r>
              <a:rPr lang="en-US" altLang="zh-TW" sz="2700" dirty="0"/>
              <a:t>9</a:t>
            </a:r>
            <a:r>
              <a:rPr lang="zh-TW" altLang="en-US" sz="2700" dirty="0"/>
              <a:t>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0327" y="2355273"/>
            <a:ext cx="8021782" cy="3235181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/>
              <a:t>新興能源的開發，例如：風能、太陽能、核融合發電、汽電共生、生質能、燃料電池等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 err="1" smtClean="0"/>
              <a:t>能源開發</a:t>
            </a:r>
            <a:r>
              <a:rPr lang="en-US" altLang="zh-TW" dirty="0" err="1"/>
              <a:t>、利用及永續性</a:t>
            </a:r>
            <a:r>
              <a:rPr lang="en-US" altLang="zh-TW" dirty="0" smtClean="0"/>
              <a:t>。</a:t>
            </a:r>
          </a:p>
          <a:p>
            <a:endParaRPr lang="en-US" altLang="zh-TW" dirty="0" smtClean="0"/>
          </a:p>
          <a:p>
            <a:r>
              <a:rPr lang="zh-TW" altLang="en-US" dirty="0"/>
              <a:t>能源種類：再生與非再生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401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713"/>
            <a:ext cx="8229600" cy="1143000"/>
          </a:xfrm>
        </p:spPr>
        <p:txBody>
          <a:bodyPr/>
          <a:lstStyle/>
          <a:p>
            <a:r>
              <a:rPr dirty="0" err="1"/>
              <a:t>應用與趨勢（重點</a:t>
            </a:r>
            <a:r>
              <a:rPr dirty="0"/>
              <a:t>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554595"/>
            <a:ext cx="77057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200" b="0" dirty="0"/>
              <a:t>• </a:t>
            </a:r>
            <a:r>
              <a:rPr sz="3200" b="0" dirty="0" err="1"/>
              <a:t>再生能源：度電成本持續下降，儲能搭配改善間歇性；電網彈性與調度成關鍵</a:t>
            </a:r>
            <a:r>
              <a:rPr sz="3200" b="0" dirty="0" smtClean="0"/>
              <a:t>。</a:t>
            </a:r>
            <a:endParaRPr lang="en-US" sz="3200" b="0" dirty="0" smtClean="0"/>
          </a:p>
          <a:p>
            <a:r>
              <a:rPr sz="3200" b="0" dirty="0"/>
              <a:t>
• </a:t>
            </a:r>
            <a:r>
              <a:rPr sz="3200" b="0" dirty="0" err="1"/>
              <a:t>非再生能源：高能量密度、可調度；但碳排法規與淨零路徑推動轉型與碳捕捉技術</a:t>
            </a:r>
            <a:r>
              <a:rPr sz="3200" b="0" dirty="0" smtClean="0"/>
              <a:t>。</a:t>
            </a:r>
            <a:endParaRPr lang="en-US" sz="3200" b="0" dirty="0" smtClean="0"/>
          </a:p>
          <a:p>
            <a:r>
              <a:rPr sz="3200" b="0" dirty="0"/>
              <a:t>
• </a:t>
            </a:r>
            <a:r>
              <a:rPr sz="3200" b="0" dirty="0" err="1"/>
              <a:t>綜合趨勢：多元化能源組合、電氣化與效率提升並進</a:t>
            </a:r>
            <a:r>
              <a:rPr sz="3200" b="0" dirty="0"/>
              <a:t>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220"/>
            <a:ext cx="8229600" cy="1143000"/>
          </a:xfrm>
        </p:spPr>
        <p:txBody>
          <a:bodyPr>
            <a:normAutofit/>
          </a:bodyPr>
          <a:lstStyle/>
          <a:p>
            <a:r>
              <a:rPr dirty="0" err="1" smtClean="0"/>
              <a:t>來源與授權說明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2414386"/>
            <a:ext cx="8138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dirty="0">
                <a:hlinkClick r:id="rId2"/>
              </a:rPr>
              <a:t>USGS </a:t>
            </a:r>
            <a:r>
              <a:rPr dirty="0" err="1">
                <a:hlinkClick r:id="rId2"/>
              </a:rPr>
              <a:t>太陽能板照片（Public</a:t>
            </a:r>
            <a:r>
              <a:rPr dirty="0">
                <a:hlinkClick r:id="rId2"/>
              </a:rPr>
              <a:t> Domain）：https://www.usgs.gov/media/images/solarpanelscaliforniadesertjpg</a:t>
            </a:r>
          </a:p>
          <a:p>
            <a:r>
              <a:rPr dirty="0">
                <a:hlinkClick r:id="rId3"/>
              </a:rPr>
              <a:t>FWS Block Island </a:t>
            </a:r>
            <a:r>
              <a:rPr dirty="0" err="1">
                <a:hlinkClick r:id="rId3"/>
              </a:rPr>
              <a:t>風場照片（Public</a:t>
            </a:r>
            <a:r>
              <a:rPr dirty="0">
                <a:hlinkClick r:id="rId3"/>
              </a:rPr>
              <a:t> Domain）：https://www.fws.gov/media/block-island-wind-farm-0</a:t>
            </a:r>
          </a:p>
          <a:p>
            <a:r>
              <a:rPr dirty="0">
                <a:hlinkClick r:id="rId4"/>
              </a:rPr>
              <a:t>DVIDS/USCG </a:t>
            </a:r>
            <a:r>
              <a:rPr dirty="0" err="1">
                <a:hlinkClick r:id="rId4"/>
              </a:rPr>
              <a:t>海上石油平台照片：https</a:t>
            </a:r>
            <a:r>
              <a:rPr dirty="0">
                <a:hlinkClick r:id="rId4"/>
              </a:rPr>
              <a:t>://www.dvidshub.net/image/2709770/offshore-oil-rig-inspection</a:t>
            </a:r>
          </a:p>
          <a:p>
            <a:r>
              <a:rPr dirty="0">
                <a:hlinkClick r:id="rId5"/>
              </a:rPr>
              <a:t>USCG </a:t>
            </a:r>
            <a:r>
              <a:rPr dirty="0" err="1">
                <a:hlinkClick r:id="rId5"/>
              </a:rPr>
              <a:t>官方聲明：所有正式發布之影像為</a:t>
            </a:r>
            <a:r>
              <a:rPr dirty="0">
                <a:hlinkClick r:id="rId5"/>
              </a:rPr>
              <a:t> Public </a:t>
            </a:r>
            <a:r>
              <a:rPr dirty="0" err="1">
                <a:hlinkClick r:id="rId5"/>
              </a:rPr>
              <a:t>Domain（供參考</a:t>
            </a:r>
            <a:r>
              <a:rPr dirty="0">
                <a:hlinkClick r:id="rId5"/>
              </a:rPr>
              <a:t>）：https://www.forcecom.uscg.mil/Portals/3/Documents/FORCECOM%20Main/FORCECOM%20Readiness%20Command/CGTTP%201-04%201%20External%20Affairs.pdf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/>
              <a:t>能源種類：再生與非再生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目錄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再生與非再生能源定義</a:t>
            </a:r>
          </a:p>
          <a:p>
            <a:r>
              <a:t>比較圖：特性與影響</a:t>
            </a:r>
          </a:p>
          <a:p>
            <a:r>
              <a:t>全球一次能源結構（圓餅圖）</a:t>
            </a:r>
          </a:p>
          <a:p>
            <a:r>
              <a:t>真實照片：太陽能、風力、石油平台</a:t>
            </a:r>
          </a:p>
          <a:p>
            <a:r>
              <a:t>應用與趨勢</a:t>
            </a:r>
          </a:p>
          <a:p>
            <a:r>
              <a:t>來源與授權說明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定義：再生</a:t>
            </a:r>
            <a:r>
              <a:rPr dirty="0"/>
              <a:t> vs. </a:t>
            </a:r>
            <a:r>
              <a:rPr dirty="0" err="1"/>
              <a:t>非再生能源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812800" y="1701339"/>
            <a:ext cx="810189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0" dirty="0" err="1"/>
              <a:t>再生能源</a:t>
            </a:r>
            <a:r>
              <a:rPr sz="2400" b="0" dirty="0"/>
              <a:t>：
• </a:t>
            </a:r>
            <a:r>
              <a:rPr sz="2400" b="0" dirty="0" err="1"/>
              <a:t>來源可在短時間自然補充（太陽、風、水、地熱、生質</a:t>
            </a:r>
            <a:r>
              <a:rPr sz="2400" b="0" dirty="0"/>
              <a:t>）
• </a:t>
            </a:r>
            <a:r>
              <a:rPr sz="2400" b="0" dirty="0" err="1"/>
              <a:t>使用過程碳排較低，資源分布受地理與氣候影響</a:t>
            </a:r>
            <a:r>
              <a:rPr sz="2400" b="0" dirty="0"/>
              <a:t>
• </a:t>
            </a:r>
            <a:r>
              <a:rPr sz="2400" b="0" dirty="0" err="1"/>
              <a:t>設備前期投資較高，成本長期下降趨勢</a:t>
            </a:r>
            <a:endParaRPr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812800" y="3899737"/>
            <a:ext cx="594746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0" dirty="0" err="1"/>
              <a:t>非再生能源</a:t>
            </a:r>
            <a:r>
              <a:rPr sz="2400" b="0" dirty="0"/>
              <a:t>：
• </a:t>
            </a:r>
            <a:r>
              <a:rPr sz="2400" b="0" dirty="0" err="1"/>
              <a:t>形成需長時間（煤、石油、天然氣、鈾</a:t>
            </a:r>
            <a:r>
              <a:rPr sz="2400" b="0" dirty="0"/>
              <a:t>）
• </a:t>
            </a:r>
            <a:r>
              <a:rPr sz="2400" b="0" dirty="0" err="1"/>
              <a:t>具高能量密度、穩定供應性佳</a:t>
            </a:r>
            <a:r>
              <a:rPr sz="2400" b="0" dirty="0"/>
              <a:t>
• </a:t>
            </a:r>
            <a:r>
              <a:rPr sz="2400" b="0" dirty="0" err="1"/>
              <a:t>伴隨碳排、汙染與資源枯竭風險</a:t>
            </a:r>
            <a:endParaRPr sz="24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再生</a:t>
            </a:r>
            <a:r>
              <a:rPr dirty="0"/>
              <a:t>/</a:t>
            </a:r>
            <a:r>
              <a:rPr dirty="0" err="1" smtClean="0"/>
              <a:t>非再生能源比較圖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（</a:t>
            </a:r>
            <a:r>
              <a:rPr dirty="0" err="1"/>
              <a:t>教學示意評分</a:t>
            </a:r>
            <a:r>
              <a:rPr dirty="0"/>
              <a:t>）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640080" y="13716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0080" y="5577840"/>
            <a:ext cx="82296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A5A5A"/>
                </a:solidFill>
              </a:rPr>
              <a:t>註：分數僅為教學示意，用於比較特性；非官方統計。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856"/>
            <a:ext cx="8229600" cy="1143000"/>
          </a:xfrm>
        </p:spPr>
        <p:txBody>
          <a:bodyPr>
            <a:normAutofit/>
          </a:bodyPr>
          <a:lstStyle/>
          <a:p>
            <a:r>
              <a:rPr dirty="0" err="1" smtClean="0"/>
              <a:t>全球一次能源結構</a:t>
            </a:r>
            <a:endParaRPr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33776"/>
              </p:ext>
            </p:extLst>
          </p:nvPr>
        </p:nvGraphicFramePr>
        <p:xfrm>
          <a:off x="548639" y="1620058"/>
          <a:ext cx="7403869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640" y="5669280"/>
            <a:ext cx="82296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A5A5A"/>
                </a:solidFill>
              </a:rPr>
              <a:t>註：比例為教學示意，常見統計顯示化石燃料約八成；實際占比會隨年份有所變動。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738"/>
            <a:ext cx="8229600" cy="1143000"/>
          </a:xfrm>
        </p:spPr>
        <p:txBody>
          <a:bodyPr>
            <a:normAutofit/>
          </a:bodyPr>
          <a:lstStyle/>
          <a:p>
            <a:r>
              <a:rPr dirty="0" err="1" smtClean="0"/>
              <a:t>太陽能板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40079" y="5847144"/>
            <a:ext cx="782043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/>
              <a:t>美國加州沙漠的太陽能板陣列（來源連結</a:t>
            </a:r>
            <a:r>
              <a:rPr b="1" dirty="0"/>
              <a:t>）</a:t>
            </a:r>
          </a:p>
          <a:p>
            <a:r>
              <a:rPr sz="1100" u="sng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sz="1100" u="sng" dirty="0" smtClean="0">
                <a:solidFill>
                  <a:schemeClr val="accent1"/>
                </a:solidFill>
                <a:hlinkClick r:id="rId2"/>
              </a:rPr>
              <a:t>www.usgs.gov/media/images/solarpanelscaliforniadesertjpg</a:t>
            </a:r>
            <a:r>
              <a:rPr lang="zh-TW" altLang="en-US" sz="1100" u="sng" dirty="0" smtClean="0">
                <a:solidFill>
                  <a:schemeClr val="accent1"/>
                </a:solidFill>
                <a:hlinkClick r:id="rId2"/>
              </a:rPr>
              <a:t>   </a:t>
            </a:r>
            <a:r>
              <a:rPr sz="1100" dirty="0" err="1" smtClean="0"/>
              <a:t>授權</a:t>
            </a:r>
            <a:r>
              <a:rPr sz="1100" dirty="0"/>
              <a:t>/</a:t>
            </a:r>
            <a:r>
              <a:rPr sz="1100" dirty="0" err="1"/>
              <a:t>備註：USGS</a:t>
            </a:r>
            <a:r>
              <a:rPr sz="1100" dirty="0"/>
              <a:t> </a:t>
            </a:r>
            <a:r>
              <a:rPr sz="1100" dirty="0" err="1"/>
              <a:t>影像，Public</a:t>
            </a:r>
            <a:r>
              <a:rPr sz="1100" dirty="0"/>
              <a:t> </a:t>
            </a:r>
            <a:r>
              <a:rPr sz="1100" dirty="0" err="1"/>
              <a:t>Domain（無需額外授權</a:t>
            </a:r>
            <a:r>
              <a:rPr sz="1100" dirty="0"/>
              <a:t>）。</a:t>
            </a:r>
          </a:p>
        </p:txBody>
      </p:sp>
      <p:pic>
        <p:nvPicPr>
          <p:cNvPr id="1026" name="Picture 2" descr="Long rows of solar panels in the California Des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58" y="1293091"/>
            <a:ext cx="7001396" cy="45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892"/>
            <a:ext cx="8229600" cy="1143000"/>
          </a:xfrm>
        </p:spPr>
        <p:txBody>
          <a:bodyPr>
            <a:normAutofit/>
          </a:bodyPr>
          <a:lstStyle/>
          <a:p>
            <a:r>
              <a:rPr dirty="0" err="1" smtClean="0"/>
              <a:t>離岸風場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5577840"/>
            <a:ext cx="758932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dirty="0" err="1"/>
              <a:t>羅德島外海的</a:t>
            </a:r>
            <a:r>
              <a:rPr b="1" dirty="0"/>
              <a:t> Block Island </a:t>
            </a:r>
            <a:r>
              <a:rPr b="1" dirty="0" err="1"/>
              <a:t>風場，遠景多座風機（來源連結</a:t>
            </a:r>
            <a:r>
              <a:rPr b="1" dirty="0"/>
              <a:t>）</a:t>
            </a:r>
          </a:p>
          <a:p>
            <a:r>
              <a:rPr u="sng" dirty="0">
                <a:solidFill>
                  <a:schemeClr val="accent1"/>
                </a:solidFill>
                <a:hlinkClick r:id="rId2"/>
              </a:rPr>
              <a:t>https://www.fws.gov/media/block-island-wind-farm-0</a:t>
            </a:r>
          </a:p>
          <a:p>
            <a:pPr lvl="1"/>
            <a:r>
              <a:rPr sz="1200" dirty="0" err="1"/>
              <a:t>授權</a:t>
            </a:r>
            <a:r>
              <a:rPr sz="1200" dirty="0"/>
              <a:t>/</a:t>
            </a:r>
            <a:r>
              <a:rPr sz="1200" dirty="0" err="1"/>
              <a:t>備註：U.S</a:t>
            </a:r>
            <a:r>
              <a:rPr sz="1200" dirty="0"/>
              <a:t>. Fish &amp; Wildlife Service </a:t>
            </a:r>
            <a:r>
              <a:rPr sz="1200" dirty="0" err="1"/>
              <a:t>下載頁標示</a:t>
            </a:r>
            <a:r>
              <a:rPr sz="1200" dirty="0"/>
              <a:t> Public </a:t>
            </a:r>
            <a:r>
              <a:rPr sz="1200" dirty="0" err="1"/>
              <a:t>Domain（照片攝影：Dennis</a:t>
            </a:r>
            <a:r>
              <a:rPr sz="1200" dirty="0"/>
              <a:t> Schroeder/NREL）。</a:t>
            </a:r>
          </a:p>
        </p:txBody>
      </p:sp>
      <p:pic>
        <p:nvPicPr>
          <p:cNvPr id="2050" name="Picture 2" descr="Picture of an ocean with wind turbines on the horiz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63" y="1417638"/>
            <a:ext cx="6134484" cy="40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426"/>
            <a:ext cx="8229600" cy="1143000"/>
          </a:xfrm>
        </p:spPr>
        <p:txBody>
          <a:bodyPr>
            <a:normAutofit/>
          </a:bodyPr>
          <a:lstStyle/>
          <a:p>
            <a:r>
              <a:rPr dirty="0" err="1" smtClean="0"/>
              <a:t>海上石油平台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974408" y="603504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</p:txBody>
      </p:sp>
      <p:pic>
        <p:nvPicPr>
          <p:cNvPr id="3076" name="Picture 4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50" y="1266669"/>
            <a:ext cx="6944806" cy="462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67162" y="6020185"/>
            <a:ext cx="6552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3366CC"/>
                </a:solidFill>
                <a:latin typeface="Arial" panose="020B0604020202020204" pitchFamily="34" charset="0"/>
                <a:hlinkClick r:id="rId3" tooltip="巴西"/>
              </a:rPr>
              <a:t>巴西</a:t>
            </a:r>
            <a:r>
              <a:rPr lang="zh-TW" altLang="en-US" dirty="0">
                <a:solidFill>
                  <a:srgbClr val="202122"/>
                </a:solidFill>
                <a:latin typeface="Arial" panose="020B0604020202020204" pitchFamily="34" charset="0"/>
              </a:rPr>
              <a:t>海域的石油平台的</a:t>
            </a:r>
            <a:r>
              <a:rPr lang="en-US" altLang="zh-TW" dirty="0">
                <a:solidFill>
                  <a:srgbClr val="202122"/>
                </a:solidFill>
                <a:latin typeface="Arial" panose="020B0604020202020204" pitchFamily="34" charset="0"/>
              </a:rPr>
              <a:t>P-51</a:t>
            </a:r>
            <a:r>
              <a:rPr lang="zh-TW" altLang="en-US" dirty="0">
                <a:solidFill>
                  <a:srgbClr val="202122"/>
                </a:solidFill>
                <a:latin typeface="Arial" panose="020B0604020202020204" pitchFamily="34" charset="0"/>
              </a:rPr>
              <a:t>是一種</a:t>
            </a:r>
            <a:r>
              <a:rPr lang="zh-TW" altLang="en-US" dirty="0">
                <a:solidFill>
                  <a:srgbClr val="3366CC"/>
                </a:solidFill>
                <a:latin typeface="Arial" panose="020B0604020202020204" pitchFamily="34" charset="0"/>
                <a:hlinkClick r:id="rId4" tooltip="半潛式平台"/>
              </a:rPr>
              <a:t>半潛式平台</a:t>
            </a:r>
            <a:r>
              <a:rPr lang="zh-TW" altLang="en-US" dirty="0">
                <a:solidFill>
                  <a:srgbClr val="202122"/>
                </a:solidFill>
                <a:latin typeface="Arial" panose="020B0604020202020204" pitchFamily="34" charset="0"/>
              </a:rPr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221</Words>
  <Application>Microsoft Office PowerPoint</Application>
  <PresentationFormat>如螢幕大小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新細明體</vt:lpstr>
      <vt:lpstr>Arial</vt:lpstr>
      <vt:lpstr>Calibri</vt:lpstr>
      <vt:lpstr>Office Theme</vt:lpstr>
      <vt:lpstr>「風」馳電掣    第一週~第二週     林金旺2025年9月</vt:lpstr>
      <vt:lpstr>能源種類：再生與非再生</vt:lpstr>
      <vt:lpstr>目錄</vt:lpstr>
      <vt:lpstr>定義：再生 vs. 非再生能源</vt:lpstr>
      <vt:lpstr>再生/非再生能源比較圖 （教學示意評分）</vt:lpstr>
      <vt:lpstr>全球一次能源結構</vt:lpstr>
      <vt:lpstr>太陽能板</vt:lpstr>
      <vt:lpstr>離岸風場</vt:lpstr>
      <vt:lpstr>海上石油平台</vt:lpstr>
      <vt:lpstr>應用與趨勢（重點）</vt:lpstr>
      <vt:lpstr>來源與授權說明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能源種類：再生與非再生</dc:title>
  <dc:subject/>
  <dc:creator/>
  <cp:keywords/>
  <dc:description>generated using python-pptx</dc:description>
  <cp:lastModifiedBy>林金旺</cp:lastModifiedBy>
  <cp:revision>4</cp:revision>
  <dcterms:created xsi:type="dcterms:W3CDTF">2013-01-27T09:14:16Z</dcterms:created>
  <dcterms:modified xsi:type="dcterms:W3CDTF">2025-09-07T03:26:17Z</dcterms:modified>
  <cp:category/>
</cp:coreProperties>
</file>